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56" r:id="rId2"/>
    <p:sldId id="257" r:id="rId3"/>
    <p:sldId id="259"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58" r:id="rId20"/>
    <p:sldId id="265" r:id="rId21"/>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57" autoAdjust="0"/>
  </p:normalViewPr>
  <p:slideViewPr>
    <p:cSldViewPr snapToGrid="0">
      <p:cViewPr varScale="1">
        <p:scale>
          <a:sx n="69" d="100"/>
          <a:sy n="69" d="100"/>
        </p:scale>
        <p:origin x="696"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74" d="100"/>
          <a:sy n="74" d="100"/>
        </p:scale>
        <p:origin x="324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a:p>
        </p:txBody>
      </p:sp>
      <p:sp>
        <p:nvSpPr>
          <p:cNvPr id="3" name="Дата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E17C1B6-7065-4228-80E4-4566EE4DA277}" type="datetime1">
              <a:rPr lang="ru-RU" smtClean="0"/>
              <a:t>16.08.2019</a:t>
            </a:fld>
            <a:endParaRPr lang="ru-RU"/>
          </a:p>
        </p:txBody>
      </p:sp>
      <p:sp>
        <p:nvSpPr>
          <p:cNvPr id="4" name="Нижний колонтитул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a:p>
        </p:txBody>
      </p:sp>
      <p:sp>
        <p:nvSpPr>
          <p:cNvPr id="5" name="Номер слайда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ru-RU" smtClean="0"/>
              <a:t>‹#›</a:t>
            </a:fld>
            <a:endParaRPr lang="ru-RU"/>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64545DA-2D95-4805-BF9F-C8F93D5CFAB0}" type="datetime1">
              <a:rPr lang="ru-RU" noProof="0" smtClean="0"/>
              <a:t>16.08.2019</a:t>
            </a:fld>
            <a:endParaRPr lang="ru-RU" noProof="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ru-RU" noProof="0" smtClean="0"/>
              <a:t>‹#›</a:t>
            </a:fld>
            <a:endParaRPr lang="ru-RU"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1</a:t>
            </a:fld>
            <a:endParaRPr lang="ru-RU"/>
          </a:p>
        </p:txBody>
      </p:sp>
    </p:spTree>
    <p:extLst>
      <p:ext uri="{BB962C8B-B14F-4D97-AF65-F5344CB8AC3E}">
        <p14:creationId xmlns:p14="http://schemas.microsoft.com/office/powerpoint/2010/main" val="306583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2</a:t>
            </a:fld>
            <a:endParaRPr lang="ru-RU"/>
          </a:p>
        </p:txBody>
      </p:sp>
    </p:spTree>
    <p:extLst>
      <p:ext uri="{BB962C8B-B14F-4D97-AF65-F5344CB8AC3E}">
        <p14:creationId xmlns:p14="http://schemas.microsoft.com/office/powerpoint/2010/main" val="175380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3</a:t>
            </a:fld>
            <a:endParaRPr lang="ru-RU"/>
          </a:p>
        </p:txBody>
      </p:sp>
    </p:spTree>
    <p:extLst>
      <p:ext uri="{BB962C8B-B14F-4D97-AF65-F5344CB8AC3E}">
        <p14:creationId xmlns:p14="http://schemas.microsoft.com/office/powerpoint/2010/main" val="247668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19</a:t>
            </a:fld>
            <a:endParaRPr lang="ru-RU"/>
          </a:p>
        </p:txBody>
      </p:sp>
    </p:spTree>
    <p:extLst>
      <p:ext uri="{BB962C8B-B14F-4D97-AF65-F5344CB8AC3E}">
        <p14:creationId xmlns:p14="http://schemas.microsoft.com/office/powerpoint/2010/main" val="410817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20</a:t>
            </a:fld>
            <a:endParaRPr lang="ru-RU"/>
          </a:p>
        </p:txBody>
      </p:sp>
    </p:spTree>
    <p:extLst>
      <p:ext uri="{BB962C8B-B14F-4D97-AF65-F5344CB8AC3E}">
        <p14:creationId xmlns:p14="http://schemas.microsoft.com/office/powerpoint/2010/main" val="259826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Обложка">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Прямоугольник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0" name="Рисунок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a:t>Вставьте или перетащите свое изображение</a:t>
            </a:r>
            <a:endParaRPr lang="ru-RU" dirty="0"/>
          </a:p>
        </p:txBody>
      </p:sp>
      <p:sp>
        <p:nvSpPr>
          <p:cNvPr id="11" name="Прямоугольник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2" name="Прямоугольник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ru-RU" sz="1000" noProof="1">
              <a:latin typeface="Tw Cen MT" panose="020B0602020104020603" pitchFamily="34" charset="0"/>
            </a:endParaRPr>
          </a:p>
        </p:txBody>
      </p:sp>
      <p:sp>
        <p:nvSpPr>
          <p:cNvPr id="15" name="Номер слайда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ru-RU" dirty="0"/>
          </a:p>
        </p:txBody>
      </p:sp>
      <p:sp>
        <p:nvSpPr>
          <p:cNvPr id="2" name="Заголовок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ru-RU"/>
              <a:t>Образец заголовка</a:t>
            </a:r>
            <a:endParaRPr lang="ru-RU" dirty="0"/>
          </a:p>
        </p:txBody>
      </p:sp>
      <p:sp>
        <p:nvSpPr>
          <p:cNvPr id="3" name="Подзаголовок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a:t>Образец подзаголовка</a:t>
            </a:r>
            <a:endParaRPr lang="ru-RU" dirty="0"/>
          </a:p>
        </p:txBody>
      </p:sp>
      <p:sp>
        <p:nvSpPr>
          <p:cNvPr id="7" name="Графический объект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ru-RU" dirty="0"/>
          </a:p>
        </p:txBody>
      </p:sp>
      <p:sp>
        <p:nvSpPr>
          <p:cNvPr id="14" name="Прямоугольник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Правый столбец">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Нижний колонтитул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к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9DDDF3-2E7E-4175-ACE9-B214DCE40C6E}"/>
              </a:ext>
            </a:extLst>
          </p:cNvPr>
          <p:cNvSpPr>
            <a:spLocks noGrp="1"/>
          </p:cNvSpPr>
          <p:nvPr>
            <p:ph type="title" hasCustomPrompt="1"/>
          </p:nvPr>
        </p:nvSpPr>
        <p:spPr/>
        <p:txBody>
          <a:bodyPr rtlCol="0"/>
          <a:lstStyle/>
          <a:p>
            <a:pPr rtl="0"/>
            <a:r>
              <a:rPr lang="ru-RU" noProof="0"/>
              <a:t>Щелкните, чтобы изменить стиль образца заголовка</a:t>
            </a:r>
          </a:p>
        </p:txBody>
      </p:sp>
      <p:sp>
        <p:nvSpPr>
          <p:cNvPr id="8" name="Подзаголовок">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Нижний колонтитул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ru-RU" noProof="0"/>
              <a:t>Добавить нижний колонтитул</a:t>
            </a:r>
          </a:p>
        </p:txBody>
      </p:sp>
      <p:sp>
        <p:nvSpPr>
          <p:cNvPr id="4" name="Номер слайда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2" name="Нижний колонтитул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Разделитель">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Прямоугольник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2" name="Рисунок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5" name="Нижний колонтитул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ru-RU" noProof="0"/>
              <a:t>Добавить нижний колонтитул</a:t>
            </a:r>
          </a:p>
        </p:txBody>
      </p:sp>
      <p:sp>
        <p:nvSpPr>
          <p:cNvPr id="9" name="Номер слайда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ru-RU" noProof="0" smtClean="0"/>
              <a:pPr/>
              <a:t>‹#›</a:t>
            </a:fld>
            <a:endParaRPr lang="ru-RU" noProof="0"/>
          </a:p>
        </p:txBody>
      </p:sp>
      <p:sp>
        <p:nvSpPr>
          <p:cNvPr id="13" name="Заголовок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ru-RU" noProof="0"/>
              <a:t>Образец заголовка</a:t>
            </a:r>
          </a:p>
        </p:txBody>
      </p:sp>
      <p:sp>
        <p:nvSpPr>
          <p:cNvPr id="14" name="Подзаголовок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sp>
        <p:nvSpPr>
          <p:cNvPr id="18" name="Графический объект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ru-RU"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метка текста 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4" name="Нижний колонтитул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азметка текста 2">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4" name="Нижний колонтитул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ru-RU" noProof="0" smtClean="0"/>
              <a:pPr/>
              <a:t>‹#›</a:t>
            </a:fld>
            <a:endParaRPr lang="ru-RU" noProof="0"/>
          </a:p>
        </p:txBody>
      </p:sp>
      <p:sp>
        <p:nvSpPr>
          <p:cNvPr id="8" name="Рисунок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9" name="Рисунок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0" name="Рисунок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1" name="Рисунок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2" name="Рисунок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ru-RU" noProof="0"/>
              <a:t>Образец заголовка</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3" name="Левый заголовок">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ru-RU" noProof="0"/>
              <a:t>Сравнение А</a:t>
            </a:r>
          </a:p>
        </p:txBody>
      </p:sp>
      <p:sp>
        <p:nvSpPr>
          <p:cNvPr id="4" name="Правый столбец">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5" name="Правый заголовок">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ru-RU" noProof="0"/>
              <a:t>Сравнение Б</a:t>
            </a:r>
          </a:p>
        </p:txBody>
      </p:sp>
      <p:sp>
        <p:nvSpPr>
          <p:cNvPr id="5" name="Нижний колонтитул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Крупная фотография">
    <p:spTree>
      <p:nvGrpSpPr>
        <p:cNvPr id="1" name=""/>
        <p:cNvGrpSpPr/>
        <p:nvPr/>
      </p:nvGrpSpPr>
      <p:grpSpPr>
        <a:xfrm>
          <a:off x="0" y="0"/>
          <a:ext cx="0" cy="0"/>
          <a:chOff x="0" y="0"/>
          <a:chExt cx="0" cy="0"/>
        </a:xfrm>
      </p:grpSpPr>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3" name="Номер слайда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ru-RU" noProof="0" smtClean="0"/>
              <a:pPr/>
              <a:t>‹#›</a:t>
            </a:fld>
            <a:endParaRPr lang="ru-RU" noProof="0"/>
          </a:p>
        </p:txBody>
      </p:sp>
      <p:sp>
        <p:nvSpPr>
          <p:cNvPr id="10" name="Подпись">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ru-RU" noProof="0"/>
              <a:t>Поместите здесь подпись изображения</a:t>
            </a:r>
          </a:p>
        </p:txBody>
      </p:sp>
      <p:sp>
        <p:nvSpPr>
          <p:cNvPr id="2" name="Заголовок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ru-RU" noProof="0"/>
              <a:t>Образец заголовка</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Видео">
    <p:spTree>
      <p:nvGrpSpPr>
        <p:cNvPr id="1" name=""/>
        <p:cNvGrpSpPr/>
        <p:nvPr/>
      </p:nvGrpSpPr>
      <p:grpSpPr>
        <a:xfrm>
          <a:off x="0" y="0"/>
          <a:ext cx="0" cy="0"/>
          <a:chOff x="0" y="0"/>
          <a:chExt cx="0" cy="0"/>
        </a:xfrm>
      </p:grpSpPr>
      <p:sp>
        <p:nvSpPr>
          <p:cNvPr id="3" name="Мультимедиа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видео</a:t>
            </a:r>
          </a:p>
        </p:txBody>
      </p:sp>
      <p:sp>
        <p:nvSpPr>
          <p:cNvPr id="5" name="Подпись">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ru-RU" noProof="0"/>
              <a:t>Поместите здесь подпись изображения</a:t>
            </a:r>
          </a:p>
        </p:txBody>
      </p:sp>
      <p:sp>
        <p:nvSpPr>
          <p:cNvPr id="4" name="Номер слайда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ru-RU" noProof="0" smtClean="0"/>
              <a:pPr/>
              <a:t>‹#›</a:t>
            </a:fld>
            <a:endParaRPr lang="ru-RU" noProof="0"/>
          </a:p>
        </p:txBody>
      </p:sp>
      <p:sp>
        <p:nvSpPr>
          <p:cNvPr id="2" name="Заголовок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ru-RU" noProof="0"/>
              <a:t>Образец заголовка</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Разделитель">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Прямоугольник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5" name="Рисунок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a:t>Вставьте или перетащите свое изображение</a:t>
            </a:r>
            <a:endParaRPr lang="ru-RU" dirty="0"/>
          </a:p>
        </p:txBody>
      </p:sp>
      <p:sp>
        <p:nvSpPr>
          <p:cNvPr id="13" name="Заголовок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ru-RU"/>
              <a:t>Спасибо за внимание!</a:t>
            </a:r>
            <a:endParaRPr lang="ru-RU" dirty="0"/>
          </a:p>
        </p:txBody>
      </p:sp>
      <p:sp>
        <p:nvSpPr>
          <p:cNvPr id="18" name="Графический объект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ru-RU" dirty="0"/>
          </a:p>
        </p:txBody>
      </p:sp>
      <p:sp>
        <p:nvSpPr>
          <p:cNvPr id="15" name="Имя">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ru-RU"/>
              <a:t>Имя</a:t>
            </a:r>
            <a:endParaRPr lang="ru-RU" dirty="0"/>
          </a:p>
        </p:txBody>
      </p:sp>
      <p:sp>
        <p:nvSpPr>
          <p:cNvPr id="16" name="Эл. почта">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ru-RU"/>
              <a:t>Эл. почта</a:t>
            </a:r>
            <a:endParaRPr lang="ru-RU" dirty="0"/>
          </a:p>
        </p:txBody>
      </p:sp>
      <p:sp>
        <p:nvSpPr>
          <p:cNvPr id="19" name="Прямоугольник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1" name="Прямоугольник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ru-RU" sz="1000" noProof="1">
              <a:latin typeface="Tw Cen MT" panose="020B0602020104020603" pitchFamily="34" charset="0"/>
            </a:endParaRPr>
          </a:p>
        </p:txBody>
      </p:sp>
      <p:sp>
        <p:nvSpPr>
          <p:cNvPr id="14" name="Номер слайда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ru-RU" dirty="0"/>
          </a:p>
        </p:txBody>
      </p:sp>
      <p:sp>
        <p:nvSpPr>
          <p:cNvPr id="23" name="Прямоугольник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ru-RU" noProof="0"/>
              <a:t>Образец заголовка</a:t>
            </a:r>
          </a:p>
        </p:txBody>
      </p:sp>
      <p:sp>
        <p:nvSpPr>
          <p:cNvPr id="10" name="Подзаголовок">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Объект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Нижний колонтитул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ru-RU" sz="1000" noProof="1">
                <a:latin typeface="+mn-lt"/>
              </a:rPr>
              <a:t>Иван Воронков</a:t>
            </a:r>
          </a:p>
        </p:txBody>
      </p:sp>
      <p:sp>
        <p:nvSpPr>
          <p:cNvPr id="11" name="Прямоугольник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ru-RU"/>
              <a:t>Образец заголовка</a:t>
            </a:r>
            <a:endParaRPr lang="ru-RU" dirty="0"/>
          </a:p>
        </p:txBody>
      </p:sp>
      <p:sp>
        <p:nvSpPr>
          <p:cNvPr id="3" name="Текст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ru-RU"/>
              <a:t>Добавить нижний колонтитул</a:t>
            </a:r>
            <a:endParaRPr lang="ru-RU" dirty="0"/>
          </a:p>
        </p:txBody>
      </p:sp>
      <p:sp>
        <p:nvSpPr>
          <p:cNvPr id="6" name="Номер слайда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ru-RU" smtClean="0"/>
              <a:pPr/>
              <a:t>‹#›</a:t>
            </a:fld>
            <a:endParaRPr lang="ru-RU"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65A836F-346F-4099-BC7B-0D8F3B27F395}"/>
              </a:ext>
            </a:extLst>
          </p:cNvPr>
          <p:cNvSpPr>
            <a:spLocks noGrp="1"/>
          </p:cNvSpPr>
          <p:nvPr>
            <p:ph type="ctrTitle"/>
          </p:nvPr>
        </p:nvSpPr>
        <p:spPr>
          <a:xfrm>
            <a:off x="8132389" y="2712196"/>
            <a:ext cx="3759807" cy="716804"/>
          </a:xfrm>
        </p:spPr>
        <p:txBody>
          <a:bodyPr rtlCol="0"/>
          <a:lstStyle/>
          <a:p>
            <a:pPr rtl="0">
              <a:lnSpc>
                <a:spcPts val="4800"/>
              </a:lnSpc>
            </a:pPr>
            <a:r>
              <a:rPr lang="ru-RU" sz="5400" dirty="0">
                <a:solidFill>
                  <a:schemeClr val="tx1"/>
                </a:solidFill>
              </a:rPr>
              <a:t>Антиплагиат</a:t>
            </a:r>
          </a:p>
        </p:txBody>
      </p:sp>
      <p:cxnSp>
        <p:nvCxnSpPr>
          <p:cNvPr id="22" name="Прямая соединительная линия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Рисунок 8" descr="Человек в скафандре на космическом корабле">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CF8E975-D5A8-4150-89AE-DF832D6DE0F7}"/>
              </a:ext>
            </a:extLst>
          </p:cNvPr>
          <p:cNvSpPr>
            <a:spLocks noGrp="1"/>
          </p:cNvSpPr>
          <p:nvPr>
            <p:ph type="sldNum" sz="quarter" idx="14"/>
          </p:nvPr>
        </p:nvSpPr>
        <p:spPr/>
        <p:txBody>
          <a:bodyPr/>
          <a:lstStyle/>
          <a:p>
            <a:pPr rtl="0"/>
            <a:fld id="{058DB212-BFA2-403F-85EF-DFD3FF6D973A}" type="slidenum">
              <a:rPr lang="ru-RU" noProof="0" smtClean="0"/>
              <a:pPr rtl="0"/>
              <a:t>10</a:t>
            </a:fld>
            <a:endParaRPr lang="ru-RU" noProof="0"/>
          </a:p>
        </p:txBody>
      </p:sp>
      <p:sp>
        <p:nvSpPr>
          <p:cNvPr id="4" name="Заголовок 3">
            <a:extLst>
              <a:ext uri="{FF2B5EF4-FFF2-40B4-BE49-F238E27FC236}">
                <a16:creationId xmlns:a16="http://schemas.microsoft.com/office/drawing/2014/main" id="{A50F06EC-365F-4818-81D4-4087273E1FEA}"/>
              </a:ext>
            </a:extLst>
          </p:cNvPr>
          <p:cNvSpPr>
            <a:spLocks noGrp="1"/>
          </p:cNvSpPr>
          <p:nvPr>
            <p:ph type="ctrTitle"/>
          </p:nvPr>
        </p:nvSpPr>
        <p:spPr>
          <a:xfrm>
            <a:off x="378748" y="1981199"/>
            <a:ext cx="9439810" cy="1141387"/>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6.Жиі қайталанатын сөздерді өзгерту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Мәтінде бір сөздер жиі кездеседі. Оларды синонимдермен,фразалармен,есімдермен және басқа мағынаға сәйкес сөздермен ауыстырыңыз. </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FF4F2772-C3F2-426F-87B8-7645C894C81F}"/>
              </a:ext>
            </a:extLst>
          </p:cNvPr>
          <p:cNvSpPr>
            <a:spLocks noGrp="1"/>
          </p:cNvSpPr>
          <p:nvPr>
            <p:ph type="subTitle" idx="1"/>
          </p:nvPr>
        </p:nvSpPr>
        <p:spPr>
          <a:xfrm>
            <a:off x="378748" y="3628954"/>
            <a:ext cx="10357382" cy="1275555"/>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7.Сөйлемдердің соңына қарай өзгерту</a:t>
            </a:r>
          </a:p>
          <a:p>
            <a:r>
              <a:rPr lang="kk-KZ" sz="2400" dirty="0">
                <a:solidFill>
                  <a:schemeClr val="tx1"/>
                </a:solidFill>
                <a:latin typeface="Times New Roman" panose="02020603050405020304" pitchFamily="18" charset="0"/>
                <a:cs typeface="Times New Roman" panose="02020603050405020304" pitchFamily="18" charset="0"/>
              </a:rPr>
              <a:t>Бұл жағдайларда күрделі сабақтас және күрделі салалас  сөйлемдер туралы айтылады. Екі бөлікті орынмен сауатты өзгерту, құжаттың бірегейлігін автоматты түрде жоғарылайды.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EFE9CEE6-2646-49FA-B32A-F14C9C975157}"/>
              </a:ext>
            </a:extLst>
          </p:cNvPr>
          <p:cNvSpPr/>
          <p:nvPr/>
        </p:nvSpPr>
        <p:spPr>
          <a:xfrm>
            <a:off x="2005681" y="515739"/>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312384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CA1C09C-206E-453F-B716-3EE4928E1F1C}"/>
              </a:ext>
            </a:extLst>
          </p:cNvPr>
          <p:cNvSpPr>
            <a:spLocks noGrp="1"/>
          </p:cNvSpPr>
          <p:nvPr>
            <p:ph type="sldNum" sz="quarter" idx="14"/>
          </p:nvPr>
        </p:nvSpPr>
        <p:spPr/>
        <p:txBody>
          <a:bodyPr/>
          <a:lstStyle/>
          <a:p>
            <a:pPr rtl="0"/>
            <a:fld id="{058DB212-BFA2-403F-85EF-DFD3FF6D973A}" type="slidenum">
              <a:rPr lang="ru-RU" noProof="0" smtClean="0"/>
              <a:pPr rtl="0"/>
              <a:t>11</a:t>
            </a:fld>
            <a:endParaRPr lang="ru-RU" noProof="0"/>
          </a:p>
        </p:txBody>
      </p:sp>
      <p:sp>
        <p:nvSpPr>
          <p:cNvPr id="4" name="Заголовок 3">
            <a:extLst>
              <a:ext uri="{FF2B5EF4-FFF2-40B4-BE49-F238E27FC236}">
                <a16:creationId xmlns:a16="http://schemas.microsoft.com/office/drawing/2014/main" id="{0B29F2EC-0E38-4ECE-A1AC-E52C590ABECB}"/>
              </a:ext>
            </a:extLst>
          </p:cNvPr>
          <p:cNvSpPr>
            <a:spLocks noGrp="1"/>
          </p:cNvSpPr>
          <p:nvPr>
            <p:ph type="ctrTitle"/>
          </p:nvPr>
        </p:nvSpPr>
        <p:spPr>
          <a:xfrm>
            <a:off x="654570" y="1469036"/>
            <a:ext cx="10373193" cy="1492431"/>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8.Көп қолданыстағы сөздерді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Мысалы, үстеу сөздерді кез-келген сөйлемде қолдануға болады, өйткені ол міндетті түрде мағынаға жақын ретінде мәтінге сәйкес келеді.Белсенді студенттің сөздік қорында барлық мәтінде ауысып, пайдалануға болатын ондаған сөзден табуға болады. </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E47DE529-B6D1-4905-AD8E-AB659CEC884E}"/>
              </a:ext>
            </a:extLst>
          </p:cNvPr>
          <p:cNvSpPr>
            <a:spLocks noGrp="1"/>
          </p:cNvSpPr>
          <p:nvPr>
            <p:ph type="subTitle" idx="1"/>
          </p:nvPr>
        </p:nvSpPr>
        <p:spPr>
          <a:xfrm>
            <a:off x="654570" y="3429000"/>
            <a:ext cx="10373193" cy="3067031"/>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9.Орыс әріптерін грек тіліне ауыстыру</a:t>
            </a:r>
          </a:p>
          <a:p>
            <a:r>
              <a:rPr lang="kk-KZ" sz="2400" dirty="0">
                <a:solidFill>
                  <a:schemeClr val="tx1"/>
                </a:solidFill>
                <a:latin typeface="Times New Roman" panose="02020603050405020304" pitchFamily="18" charset="0"/>
                <a:cs typeface="Times New Roman" panose="02020603050405020304" pitchFamily="18" charset="0"/>
              </a:rPr>
              <a:t>Плагиатты іздеудің заманауи жүйелері латын әліпбиінің әріптерін табуға үйренді, бірақ грек әзірлеушілері әлі күнге дейін жеткен жоқ. Логика қарапайым: егер плагиат ретінде бағдарламамен түсіндірілетін сөздердің кейбір әріптерін ауыстырса, бірегейліктің пайызы артады. Әзірлеушілердің де орнында тұрмайтынын ескеру керек, және сіз келесі жолы осы тәсілмен бірегейлікті арттыруға тырысқанда, антиплагит сервистері осындай жағдайға бейімделіп, бұл әдісті танитын болады.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AC95AD12-DDBF-4248-8DE7-8C10DAB0161C}"/>
              </a:ext>
            </a:extLst>
          </p:cNvPr>
          <p:cNvSpPr/>
          <p:nvPr/>
        </p:nvSpPr>
        <p:spPr>
          <a:xfrm>
            <a:off x="2334312" y="259243"/>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419267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A00658E-6708-4C3B-9BCF-02A712779D76}"/>
              </a:ext>
            </a:extLst>
          </p:cNvPr>
          <p:cNvSpPr>
            <a:spLocks noGrp="1"/>
          </p:cNvSpPr>
          <p:nvPr>
            <p:ph type="sldNum" sz="quarter" idx="14"/>
          </p:nvPr>
        </p:nvSpPr>
        <p:spPr/>
        <p:txBody>
          <a:bodyPr/>
          <a:lstStyle/>
          <a:p>
            <a:pPr rtl="0"/>
            <a:fld id="{058DB212-BFA2-403F-85EF-DFD3FF6D973A}" type="slidenum">
              <a:rPr lang="ru-RU" noProof="0" smtClean="0"/>
              <a:pPr rtl="0"/>
              <a:t>12</a:t>
            </a:fld>
            <a:endParaRPr lang="ru-RU" noProof="0"/>
          </a:p>
        </p:txBody>
      </p:sp>
      <p:sp>
        <p:nvSpPr>
          <p:cNvPr id="4" name="Заголовок 3">
            <a:extLst>
              <a:ext uri="{FF2B5EF4-FFF2-40B4-BE49-F238E27FC236}">
                <a16:creationId xmlns:a16="http://schemas.microsoft.com/office/drawing/2014/main" id="{E7267952-1DF0-40B5-8E78-95C14F6560B1}"/>
              </a:ext>
            </a:extLst>
          </p:cNvPr>
          <p:cNvSpPr>
            <a:spLocks noGrp="1"/>
          </p:cNvSpPr>
          <p:nvPr>
            <p:ph type="ctrTitle"/>
          </p:nvPr>
        </p:nvSpPr>
        <p:spPr>
          <a:xfrm>
            <a:off x="194542" y="1401636"/>
            <a:ext cx="6206258" cy="1495616"/>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10. Мәтін фонын ақ түспен бояу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Мәтінді ақ түске бояу-бірден құлауға кесілген тағы бір зат, себебі антиплагиатор-бағдарламаға салған кезде барлық мәтін өзінің бастапқы пішімдерін жоғалтады.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BA9E47DF-8C89-4CEF-81A1-2ED851BB204A}"/>
              </a:ext>
            </a:extLst>
          </p:cNvPr>
          <p:cNvSpPr>
            <a:spLocks noGrp="1"/>
          </p:cNvSpPr>
          <p:nvPr>
            <p:ph type="subTitle" idx="1"/>
          </p:nvPr>
        </p:nvSpPr>
        <p:spPr>
          <a:xfrm>
            <a:off x="6400799" y="4009699"/>
            <a:ext cx="5471410" cy="2240659"/>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11.Орыс әріптері орнына латын әріптері</a:t>
            </a:r>
          </a:p>
          <a:p>
            <a:r>
              <a:rPr lang="kk-KZ" sz="2400" dirty="0">
                <a:solidFill>
                  <a:schemeClr val="tx1"/>
                </a:solidFill>
                <a:latin typeface="Times New Roman" panose="02020603050405020304" pitchFamily="18" charset="0"/>
                <a:cs typeface="Times New Roman" panose="02020603050405020304" pitchFamily="18" charset="0"/>
              </a:rPr>
              <a:t>Жоғарыда айтылғандай, Антиплагиат сервистерінің әзірлеушілері орыс мәтіндерінде латын әріптерін табуды ұзақ уақыт бойы үйреніп келді.</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F8CA4997-7A59-4868-80AE-57FEF71CA84E}"/>
              </a:ext>
            </a:extLst>
          </p:cNvPr>
          <p:cNvSpPr/>
          <p:nvPr/>
        </p:nvSpPr>
        <p:spPr>
          <a:xfrm>
            <a:off x="2310481" y="115247"/>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pic>
        <p:nvPicPr>
          <p:cNvPr id="7" name="Рисунок 6">
            <a:extLst>
              <a:ext uri="{FF2B5EF4-FFF2-40B4-BE49-F238E27FC236}">
                <a16:creationId xmlns:a16="http://schemas.microsoft.com/office/drawing/2014/main" id="{F1074F04-D7FE-4BB0-940F-2FB3FA933494}"/>
              </a:ext>
            </a:extLst>
          </p:cNvPr>
          <p:cNvPicPr>
            <a:picLocks noChangeAspect="1"/>
          </p:cNvPicPr>
          <p:nvPr/>
        </p:nvPicPr>
        <p:blipFill>
          <a:blip r:embed="rId2"/>
          <a:stretch>
            <a:fillRect/>
          </a:stretch>
        </p:blipFill>
        <p:spPr>
          <a:xfrm>
            <a:off x="6400799" y="952782"/>
            <a:ext cx="5351490" cy="2687219"/>
          </a:xfrm>
          <a:prstGeom prst="rect">
            <a:avLst/>
          </a:prstGeom>
          <a:ln>
            <a:noFill/>
          </a:ln>
          <a:effectLst>
            <a:outerShdw blurRad="292100" dist="139700" dir="2700000" algn="tl" rotWithShape="0">
              <a:srgbClr val="333333">
                <a:alpha val="65000"/>
              </a:srgbClr>
            </a:outerShdw>
          </a:effectLst>
        </p:spPr>
      </p:pic>
      <p:pic>
        <p:nvPicPr>
          <p:cNvPr id="8" name="Рисунок 7">
            <a:extLst>
              <a:ext uri="{FF2B5EF4-FFF2-40B4-BE49-F238E27FC236}">
                <a16:creationId xmlns:a16="http://schemas.microsoft.com/office/drawing/2014/main" id="{FA6017CB-3F9C-41FB-946B-38C9351C7899}"/>
              </a:ext>
            </a:extLst>
          </p:cNvPr>
          <p:cNvPicPr>
            <a:picLocks noChangeAspect="1"/>
          </p:cNvPicPr>
          <p:nvPr/>
        </p:nvPicPr>
        <p:blipFill>
          <a:blip r:embed="rId3"/>
          <a:stretch>
            <a:fillRect/>
          </a:stretch>
        </p:blipFill>
        <p:spPr>
          <a:xfrm>
            <a:off x="170599" y="3117954"/>
            <a:ext cx="5925401" cy="3132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991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9E4759F-8B53-4A00-86E1-F90C702E7349}"/>
              </a:ext>
            </a:extLst>
          </p:cNvPr>
          <p:cNvSpPr>
            <a:spLocks noGrp="1"/>
          </p:cNvSpPr>
          <p:nvPr>
            <p:ph type="sldNum" sz="quarter" idx="14"/>
          </p:nvPr>
        </p:nvSpPr>
        <p:spPr/>
        <p:txBody>
          <a:bodyPr/>
          <a:lstStyle/>
          <a:p>
            <a:pPr rtl="0"/>
            <a:fld id="{058DB212-BFA2-403F-85EF-DFD3FF6D973A}" type="slidenum">
              <a:rPr lang="ru-RU" noProof="0" smtClean="0"/>
              <a:pPr rtl="0"/>
              <a:t>13</a:t>
            </a:fld>
            <a:endParaRPr lang="ru-RU" noProof="0"/>
          </a:p>
        </p:txBody>
      </p:sp>
      <p:sp>
        <p:nvSpPr>
          <p:cNvPr id="4" name="Заголовок 3">
            <a:extLst>
              <a:ext uri="{FF2B5EF4-FFF2-40B4-BE49-F238E27FC236}">
                <a16:creationId xmlns:a16="http://schemas.microsoft.com/office/drawing/2014/main" id="{151A2176-067B-45BA-8BA6-3AB723D88621}"/>
              </a:ext>
            </a:extLst>
          </p:cNvPr>
          <p:cNvSpPr>
            <a:spLocks noGrp="1"/>
          </p:cNvSpPr>
          <p:nvPr>
            <p:ph type="ctrTitle"/>
          </p:nvPr>
        </p:nvSpPr>
        <p:spPr>
          <a:xfrm>
            <a:off x="4106976" y="2201506"/>
            <a:ext cx="7735255" cy="2454988"/>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12.Іздеуде индекстелмеген материалдарды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Жұмыс кезінде антиплагиаторлар басқа ресурстардан көшірілген ұсыныстар мен фразаларды табу үшін іздеу жүйелерін пайдаланады. Іздеу жүйелерінде индекстелмейтін сайттар плагиатта анық болу қаупі жоқ мәтіндер табуға тырысады.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F75C2883-4972-4115-9939-35F639A142FF}"/>
              </a:ext>
            </a:extLst>
          </p:cNvPr>
          <p:cNvSpPr/>
          <p:nvPr/>
        </p:nvSpPr>
        <p:spPr>
          <a:xfrm>
            <a:off x="2379281" y="336242"/>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pic>
        <p:nvPicPr>
          <p:cNvPr id="7" name="Рисунок 6">
            <a:extLst>
              <a:ext uri="{FF2B5EF4-FFF2-40B4-BE49-F238E27FC236}">
                <a16:creationId xmlns:a16="http://schemas.microsoft.com/office/drawing/2014/main" id="{5DBEEA9B-9335-4F57-87CB-24F591737139}"/>
              </a:ext>
            </a:extLst>
          </p:cNvPr>
          <p:cNvPicPr>
            <a:picLocks noChangeAspect="1"/>
          </p:cNvPicPr>
          <p:nvPr/>
        </p:nvPicPr>
        <p:blipFill>
          <a:blip r:embed="rId2"/>
          <a:stretch>
            <a:fillRect/>
          </a:stretch>
        </p:blipFill>
        <p:spPr>
          <a:xfrm>
            <a:off x="349769" y="1603948"/>
            <a:ext cx="3547674" cy="4272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21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61B15A80-5B07-4D8B-887C-E7D081455821}"/>
              </a:ext>
            </a:extLst>
          </p:cNvPr>
          <p:cNvSpPr>
            <a:spLocks noGrp="1"/>
          </p:cNvSpPr>
          <p:nvPr>
            <p:ph type="sldNum" sz="quarter" idx="14"/>
          </p:nvPr>
        </p:nvSpPr>
        <p:spPr/>
        <p:txBody>
          <a:bodyPr/>
          <a:lstStyle/>
          <a:p>
            <a:pPr rtl="0"/>
            <a:fld id="{058DB212-BFA2-403F-85EF-DFD3FF6D973A}" type="slidenum">
              <a:rPr lang="ru-RU" noProof="0" smtClean="0"/>
              <a:pPr rtl="0"/>
              <a:t>14</a:t>
            </a:fld>
            <a:endParaRPr lang="ru-RU" noProof="0"/>
          </a:p>
        </p:txBody>
      </p:sp>
      <p:sp>
        <p:nvSpPr>
          <p:cNvPr id="4" name="Заголовок 3">
            <a:extLst>
              <a:ext uri="{FF2B5EF4-FFF2-40B4-BE49-F238E27FC236}">
                <a16:creationId xmlns:a16="http://schemas.microsoft.com/office/drawing/2014/main" id="{4BEE732E-E270-44AC-8D1E-63872CA7621E}"/>
              </a:ext>
            </a:extLst>
          </p:cNvPr>
          <p:cNvSpPr>
            <a:spLocks noGrp="1"/>
          </p:cNvSpPr>
          <p:nvPr>
            <p:ph type="ctrTitle"/>
          </p:nvPr>
        </p:nvSpPr>
        <p:spPr>
          <a:xfrm>
            <a:off x="609559" y="1289155"/>
            <a:ext cx="10972882" cy="298304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13.Синонимдер мен эпитеттерді қосу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Жиі қолданылатын сөздерді жақындарыңызға қатысты ұғымдармен ауыстыруға тырысыңыз. Бұл жағдайда сөйлемдегі сөздердің тәртібі өзгеруі міндетті емес.</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Эпитеттер, сондай-ақ, бастапқы мәтінді бояулы және жарқын етіп түрлендіруге көмектеседі. Бірақ құрғақ ғылыми еңбек үшін мұндай тәсіл екіталай.Кестелер мен формулалармен жұмыс істеу әлдеқайда қиын болады. Мұнда ешқандай эпитеттер мен синонимдер көмектеспейді.</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7C84B0F-F29D-4D32-A9ED-9D755F1F70CA}"/>
              </a:ext>
            </a:extLst>
          </p:cNvPr>
          <p:cNvSpPr/>
          <p:nvPr/>
        </p:nvSpPr>
        <p:spPr>
          <a:xfrm>
            <a:off x="2184409" y="321252"/>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
        <p:nvSpPr>
          <p:cNvPr id="8" name="Прямоугольник 7">
            <a:extLst>
              <a:ext uri="{FF2B5EF4-FFF2-40B4-BE49-F238E27FC236}">
                <a16:creationId xmlns:a16="http://schemas.microsoft.com/office/drawing/2014/main" id="{DDBD9934-51AA-4C46-A3D0-0B1527C9779B}"/>
              </a:ext>
            </a:extLst>
          </p:cNvPr>
          <p:cNvSpPr/>
          <p:nvPr/>
        </p:nvSpPr>
        <p:spPr>
          <a:xfrm>
            <a:off x="609559" y="4500855"/>
            <a:ext cx="4631961" cy="213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Түпнұсқа:</a:t>
            </a:r>
          </a:p>
          <a:p>
            <a:pPr algn="ctr"/>
            <a:r>
              <a:rPr lang="kk-KZ" sz="2000" dirty="0">
                <a:latin typeface="Times New Roman" panose="02020603050405020304" pitchFamily="18" charset="0"/>
                <a:cs typeface="Times New Roman" panose="02020603050405020304" pitchFamily="18" charset="0"/>
              </a:rPr>
              <a:t>Ресей халқы-146 877 088 тұрақты тұрғын. Осы көрсеткіш бойынша мемлекет әлемдегі халық саны бойынша тоғызыншы орында тұр.</a:t>
            </a:r>
            <a:endParaRPr lang="ru-KZ" sz="2000" dirty="0">
              <a:latin typeface="Times New Roman" panose="02020603050405020304" pitchFamily="18"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85BEE1C1-2409-4D4D-AF02-ABDA157CA26C}"/>
              </a:ext>
            </a:extLst>
          </p:cNvPr>
          <p:cNvSpPr/>
          <p:nvPr/>
        </p:nvSpPr>
        <p:spPr>
          <a:xfrm>
            <a:off x="6096000" y="4500855"/>
            <a:ext cx="5021706" cy="213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Өзгерген мәтін:</a:t>
            </a:r>
          </a:p>
          <a:p>
            <a:pPr algn="ctr"/>
            <a:r>
              <a:rPr lang="kk-KZ" sz="2000" dirty="0">
                <a:latin typeface="Times New Roman" panose="02020603050405020304" pitchFamily="18" charset="0"/>
                <a:cs typeface="Times New Roman" panose="02020603050405020304" pitchFamily="18" charset="0"/>
              </a:rPr>
              <a:t>Ресей Федерациясының халқы елде тұрақты болатын 146 мил-ден астам тұрғындары бар. Бұл көрсеткіш Ресейді әлемнің халық тығыз қоныстанған он елінің қатарына қосты.</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2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93177C9-FC0E-414C-AFBA-1B64647450F6}"/>
              </a:ext>
            </a:extLst>
          </p:cNvPr>
          <p:cNvSpPr>
            <a:spLocks noGrp="1"/>
          </p:cNvSpPr>
          <p:nvPr>
            <p:ph type="sldNum" sz="quarter" idx="14"/>
          </p:nvPr>
        </p:nvSpPr>
        <p:spPr/>
        <p:txBody>
          <a:bodyPr/>
          <a:lstStyle/>
          <a:p>
            <a:pPr rtl="0"/>
            <a:fld id="{058DB212-BFA2-403F-85EF-DFD3FF6D973A}" type="slidenum">
              <a:rPr lang="ru-RU" noProof="0" smtClean="0"/>
              <a:pPr rtl="0"/>
              <a:t>15</a:t>
            </a:fld>
            <a:endParaRPr lang="ru-RU" noProof="0"/>
          </a:p>
        </p:txBody>
      </p:sp>
      <p:sp>
        <p:nvSpPr>
          <p:cNvPr id="4" name="Заголовок 3">
            <a:extLst>
              <a:ext uri="{FF2B5EF4-FFF2-40B4-BE49-F238E27FC236}">
                <a16:creationId xmlns:a16="http://schemas.microsoft.com/office/drawing/2014/main" id="{43513588-B8AE-42A8-B359-194DEC601F02}"/>
              </a:ext>
            </a:extLst>
          </p:cNvPr>
          <p:cNvSpPr>
            <a:spLocks noGrp="1"/>
          </p:cNvSpPr>
          <p:nvPr>
            <p:ph type="ctrTitle"/>
          </p:nvPr>
        </p:nvSpPr>
        <p:spPr>
          <a:xfrm>
            <a:off x="561966" y="1288805"/>
            <a:ext cx="10763268" cy="190035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14.Терең рерайт.</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Бұл мәтіндік файлдың өзіндік ерекшелігін арттырудың ең қарапайым және танымал әдісі. Ол қанағаттанарлықсыз фрагменттерді қайта өңдеу болып табылады.  Қызықты тұлғалар үшін бұл өте қызықты дүние. Мысалы: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5B729307-0145-4274-86B4-CE3E9794D27A}"/>
              </a:ext>
            </a:extLst>
          </p:cNvPr>
          <p:cNvSpPr>
            <a:spLocks noGrp="1"/>
          </p:cNvSpPr>
          <p:nvPr>
            <p:ph type="subTitle" idx="1"/>
          </p:nvPr>
        </p:nvSpPr>
        <p:spPr>
          <a:xfrm>
            <a:off x="2083633" y="352370"/>
            <a:ext cx="7719934" cy="722312"/>
          </a:xfrm>
        </p:spPr>
        <p:txBody>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sz="4800" dirty="0">
              <a:solidFill>
                <a:schemeClr val="accent2"/>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89EAFCAC-D0FC-4CA9-A7C8-789D474AD249}"/>
              </a:ext>
            </a:extLst>
          </p:cNvPr>
          <p:cNvSpPr/>
          <p:nvPr/>
        </p:nvSpPr>
        <p:spPr>
          <a:xfrm>
            <a:off x="561966" y="3668844"/>
            <a:ext cx="4204906" cy="2308324"/>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Бастапқы абзац: </a:t>
            </a:r>
          </a:p>
          <a:p>
            <a:r>
              <a:rPr lang="kk-KZ" sz="2400" dirty="0">
                <a:latin typeface="Times New Roman" panose="02020603050405020304" pitchFamily="18" charset="0"/>
                <a:cs typeface="Times New Roman" panose="02020603050405020304" pitchFamily="18" charset="0"/>
              </a:rPr>
              <a:t>Тіпті жоғары дамыған ел тұрақты экономикамен мақтана алмайды. Оның көрсеткіштері тұрақты қозғалыста. </a:t>
            </a:r>
            <a:endParaRPr lang="ru-KZ" sz="2400" dirty="0">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A65F3C23-422B-4D4C-998B-07982BB948FD}"/>
              </a:ext>
            </a:extLst>
          </p:cNvPr>
          <p:cNvSpPr/>
          <p:nvPr/>
        </p:nvSpPr>
        <p:spPr>
          <a:xfrm>
            <a:off x="5229234" y="3668844"/>
            <a:ext cx="6096000" cy="1569660"/>
          </a:xfrm>
          <a:prstGeom prst="rect">
            <a:avLst/>
          </a:prstGeom>
        </p:spPr>
        <p:txBody>
          <a:bodyPr>
            <a:spAutoFit/>
          </a:bodyPr>
          <a:lstStyle/>
          <a:p>
            <a:r>
              <a:rPr lang="kk-KZ" sz="2400" dirty="0">
                <a:latin typeface="Times New Roman" panose="02020603050405020304" pitchFamily="18" charset="0"/>
                <a:cs typeface="Times New Roman" panose="02020603050405020304" pitchFamily="18" charset="0"/>
              </a:rPr>
              <a:t>Бастапқы вариация: </a:t>
            </a:r>
          </a:p>
          <a:p>
            <a:r>
              <a:rPr lang="kk-KZ" sz="2400" dirty="0">
                <a:latin typeface="Times New Roman" panose="02020603050405020304" pitchFamily="18" charset="0"/>
                <a:cs typeface="Times New Roman" panose="02020603050405020304" pitchFamily="18" charset="0"/>
              </a:rPr>
              <a:t>Экономиканы статикалық институт деп атауға болмайды. Оның негізгі тармақтары күн сайын өз көрсеткіштерін өзгертеді. </a:t>
            </a:r>
            <a:endParaRPr lang="ru-KZ"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94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2860B11-5FBA-4F26-8F67-9FA51A9B8084}"/>
              </a:ext>
            </a:extLst>
          </p:cNvPr>
          <p:cNvSpPr>
            <a:spLocks noGrp="1"/>
          </p:cNvSpPr>
          <p:nvPr>
            <p:ph type="sldNum" sz="quarter" idx="14"/>
          </p:nvPr>
        </p:nvSpPr>
        <p:spPr/>
        <p:txBody>
          <a:bodyPr/>
          <a:lstStyle/>
          <a:p>
            <a:pPr rtl="0"/>
            <a:fld id="{058DB212-BFA2-403F-85EF-DFD3FF6D973A}" type="slidenum">
              <a:rPr lang="ru-RU" noProof="0" smtClean="0"/>
              <a:pPr rtl="0"/>
              <a:t>16</a:t>
            </a:fld>
            <a:endParaRPr lang="ru-RU" noProof="0"/>
          </a:p>
        </p:txBody>
      </p:sp>
      <p:sp>
        <p:nvSpPr>
          <p:cNvPr id="4" name="Заголовок 3">
            <a:extLst>
              <a:ext uri="{FF2B5EF4-FFF2-40B4-BE49-F238E27FC236}">
                <a16:creationId xmlns:a16="http://schemas.microsoft.com/office/drawing/2014/main" id="{730EC713-9C42-4B3E-AC46-6792C1CB2882}"/>
              </a:ext>
            </a:extLst>
          </p:cNvPr>
          <p:cNvSpPr>
            <a:spLocks noGrp="1"/>
          </p:cNvSpPr>
          <p:nvPr>
            <p:ph type="ctrTitle"/>
          </p:nvPr>
        </p:nvSpPr>
        <p:spPr>
          <a:xfrm>
            <a:off x="1768839" y="517431"/>
            <a:ext cx="8289559" cy="921626"/>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55F50259-B9A3-408F-8541-7CAEBF36DFBF}"/>
              </a:ext>
            </a:extLst>
          </p:cNvPr>
          <p:cNvSpPr>
            <a:spLocks noGrp="1"/>
          </p:cNvSpPr>
          <p:nvPr>
            <p:ph type="subTitle" idx="1"/>
          </p:nvPr>
        </p:nvSpPr>
        <p:spPr>
          <a:xfrm>
            <a:off x="666059" y="1889586"/>
            <a:ext cx="10859882" cy="72231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15.Қайталауларды түрлендіру – яғни жиі кездесетін және қайталанатын сөздерді бір мағынаға немесе синонимдерге ауыстыру.</a:t>
            </a:r>
          </a:p>
          <a:p>
            <a:r>
              <a:rPr lang="kk-KZ" sz="2400" dirty="0">
                <a:solidFill>
                  <a:schemeClr val="tx1"/>
                </a:solidFill>
                <a:latin typeface="Times New Roman" panose="02020603050405020304" pitchFamily="18" charset="0"/>
                <a:cs typeface="Times New Roman" panose="02020603050405020304" pitchFamily="18" charset="0"/>
              </a:rPr>
              <a:t>Мысалы:</a:t>
            </a:r>
          </a:p>
          <a:p>
            <a:r>
              <a:rPr lang="kk-KZ" sz="2400" dirty="0">
                <a:solidFill>
                  <a:schemeClr val="tx1"/>
                </a:solidFill>
                <a:latin typeface="Times New Roman" panose="02020603050405020304" pitchFamily="18" charset="0"/>
                <a:cs typeface="Times New Roman" panose="02020603050405020304" pitchFamily="18" charset="0"/>
              </a:rPr>
              <a:t>Зерттеу институты-(Бұдан кейінгі жерлерде ЗИ)</a:t>
            </a:r>
          </a:p>
          <a:p>
            <a:r>
              <a:rPr lang="kk-KZ" sz="2400" b="1" dirty="0">
                <a:solidFill>
                  <a:schemeClr val="tx1"/>
                </a:solidFill>
                <a:latin typeface="Times New Roman" panose="02020603050405020304" pitchFamily="18" charset="0"/>
                <a:cs typeface="Times New Roman" panose="02020603050405020304" pitchFamily="18" charset="0"/>
              </a:rPr>
              <a:t>16.Кестелер мен формулаларды суреттер ретінде салыңыз </a:t>
            </a:r>
            <a:r>
              <a:rPr lang="kk-KZ" sz="2400" dirty="0">
                <a:solidFill>
                  <a:schemeClr val="tx1"/>
                </a:solidFill>
                <a:latin typeface="Times New Roman" panose="02020603050405020304" pitchFamily="18" charset="0"/>
                <a:cs typeface="Times New Roman" panose="02020603050405020304" pitchFamily="18" charset="0"/>
              </a:rPr>
              <a:t>(мысалы, скриншоттарды жасаңыз).</a:t>
            </a:r>
          </a:p>
          <a:p>
            <a:r>
              <a:rPr lang="kk-KZ" sz="2400" b="1" dirty="0">
                <a:solidFill>
                  <a:schemeClr val="tx1"/>
                </a:solidFill>
                <a:latin typeface="Times New Roman" panose="02020603050405020304" pitchFamily="18" charset="0"/>
                <a:cs typeface="Times New Roman" panose="02020603050405020304" pitchFamily="18" charset="0"/>
              </a:rPr>
              <a:t>17.Мәтінді өз сөздерімен қайта жазу</a:t>
            </a:r>
          </a:p>
          <a:p>
            <a:r>
              <a:rPr lang="kk-KZ" sz="2400" dirty="0">
                <a:solidFill>
                  <a:schemeClr val="tx1"/>
                </a:solidFill>
                <a:latin typeface="Times New Roman" panose="02020603050405020304" pitchFamily="18" charset="0"/>
                <a:cs typeface="Times New Roman" panose="02020603050405020304" pitchFamily="18" charset="0"/>
              </a:rPr>
              <a:t>Мәтінді теңдестірудің тағы бір адал жолы. Біз басқаның мақаласын оқимыз және оны өз сөзімізбен, біздің көзқарасымыз бойынша қажетсіз бөлшектерді түсіріп, негізгі тезистерді бөліп көрсетуге тырысамыз. Бұл жағдайда тәсілдің пәрменділігі автордың сөздік қорымен және оның Ақпаратты өңдеу шеберлігімен шектеледі.</a:t>
            </a:r>
            <a:endParaRPr lang="ru-KZ"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5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F8C7BF44-DEFD-48FA-AEDD-B64F6FC8FD42}"/>
              </a:ext>
            </a:extLst>
          </p:cNvPr>
          <p:cNvSpPr>
            <a:spLocks noGrp="1"/>
          </p:cNvSpPr>
          <p:nvPr>
            <p:ph type="sldNum" sz="quarter" idx="14"/>
          </p:nvPr>
        </p:nvSpPr>
        <p:spPr/>
        <p:txBody>
          <a:bodyPr/>
          <a:lstStyle/>
          <a:p>
            <a:pPr rtl="0"/>
            <a:fld id="{058DB212-BFA2-403F-85EF-DFD3FF6D973A}" type="slidenum">
              <a:rPr lang="ru-RU" noProof="0" smtClean="0"/>
              <a:pPr rtl="0"/>
              <a:t>17</a:t>
            </a:fld>
            <a:endParaRPr lang="ru-RU" noProof="0"/>
          </a:p>
        </p:txBody>
      </p:sp>
      <p:sp>
        <p:nvSpPr>
          <p:cNvPr id="4" name="Заголовок 3">
            <a:extLst>
              <a:ext uri="{FF2B5EF4-FFF2-40B4-BE49-F238E27FC236}">
                <a16:creationId xmlns:a16="http://schemas.microsoft.com/office/drawing/2014/main" id="{FA2EB60B-0AF7-43E3-AC4D-C63CEF8A013E}"/>
              </a:ext>
            </a:extLst>
          </p:cNvPr>
          <p:cNvSpPr>
            <a:spLocks noGrp="1"/>
          </p:cNvSpPr>
          <p:nvPr>
            <p:ph type="ctrTitle"/>
          </p:nvPr>
        </p:nvSpPr>
        <p:spPr>
          <a:xfrm>
            <a:off x="2003685" y="509666"/>
            <a:ext cx="8184629" cy="856061"/>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1CF5CA8C-2517-48D0-B617-1DC03BAE86FC}"/>
              </a:ext>
            </a:extLst>
          </p:cNvPr>
          <p:cNvSpPr>
            <a:spLocks noGrp="1"/>
          </p:cNvSpPr>
          <p:nvPr>
            <p:ph type="subTitle" idx="1"/>
          </p:nvPr>
        </p:nvSpPr>
        <p:spPr>
          <a:xfrm>
            <a:off x="387737" y="2551734"/>
            <a:ext cx="5938111" cy="2512430"/>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18.Нүктелерді үтірмен ауыстыру және керісінше, бос орын орнына нүктелер және т. б.</a:t>
            </a:r>
            <a:endParaRPr lang="kk-KZ" sz="2400" dirty="0">
              <a:solidFill>
                <a:schemeClr val="tx1"/>
              </a:solidFill>
              <a:latin typeface="Times New Roman" panose="02020603050405020304" pitchFamily="18" charset="0"/>
              <a:cs typeface="Times New Roman" panose="02020603050405020304" pitchFamily="18" charset="0"/>
            </a:endParaRPr>
          </a:p>
          <a:p>
            <a:r>
              <a:rPr lang="kk-KZ" sz="2400" dirty="0">
                <a:solidFill>
                  <a:schemeClr val="tx1"/>
                </a:solidFill>
                <a:latin typeface="Times New Roman" panose="02020603050405020304" pitchFamily="18" charset="0"/>
                <a:cs typeface="Times New Roman" panose="02020603050405020304" pitchFamily="18" charset="0"/>
              </a:rPr>
              <a:t>Тыныс белгілерінің көмегімен бірегейлікті тексеру бағдарламасын шатастыруға тырысқанмен, ешнәрсе алып келмейді.</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0D7E4264-D6F0-43B4-B983-BFA1E75881AB}"/>
              </a:ext>
            </a:extLst>
          </p:cNvPr>
          <p:cNvPicPr>
            <a:picLocks noChangeAspect="1"/>
          </p:cNvPicPr>
          <p:nvPr/>
        </p:nvPicPr>
        <p:blipFill>
          <a:blip r:embed="rId2"/>
          <a:stretch>
            <a:fillRect/>
          </a:stretch>
        </p:blipFill>
        <p:spPr>
          <a:xfrm>
            <a:off x="6745574" y="1793835"/>
            <a:ext cx="5058689" cy="3872447"/>
          </a:xfrm>
          <a:prstGeom prst="rect">
            <a:avLst/>
          </a:prstGeom>
        </p:spPr>
      </p:pic>
    </p:spTree>
    <p:extLst>
      <p:ext uri="{BB962C8B-B14F-4D97-AF65-F5344CB8AC3E}">
        <p14:creationId xmlns:p14="http://schemas.microsoft.com/office/powerpoint/2010/main" val="132874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8FC064C-7FB6-48CC-95E2-9C3CDF18AFC9}"/>
              </a:ext>
            </a:extLst>
          </p:cNvPr>
          <p:cNvSpPr>
            <a:spLocks noGrp="1"/>
          </p:cNvSpPr>
          <p:nvPr>
            <p:ph type="sldNum" sz="quarter" idx="14"/>
          </p:nvPr>
        </p:nvSpPr>
        <p:spPr/>
        <p:txBody>
          <a:bodyPr/>
          <a:lstStyle/>
          <a:p>
            <a:pPr rtl="0"/>
            <a:fld id="{058DB212-BFA2-403F-85EF-DFD3FF6D973A}" type="slidenum">
              <a:rPr lang="ru-RU" noProof="0" smtClean="0"/>
              <a:pPr rtl="0"/>
              <a:t>18</a:t>
            </a:fld>
            <a:endParaRPr lang="ru-RU" noProof="0"/>
          </a:p>
        </p:txBody>
      </p:sp>
      <p:sp>
        <p:nvSpPr>
          <p:cNvPr id="4" name="Заголовок 3">
            <a:extLst>
              <a:ext uri="{FF2B5EF4-FFF2-40B4-BE49-F238E27FC236}">
                <a16:creationId xmlns:a16="http://schemas.microsoft.com/office/drawing/2014/main" id="{2451B499-0028-48EC-84C9-99DC8BC7B514}"/>
              </a:ext>
            </a:extLst>
          </p:cNvPr>
          <p:cNvSpPr>
            <a:spLocks noGrp="1"/>
          </p:cNvSpPr>
          <p:nvPr>
            <p:ph type="ctrTitle"/>
          </p:nvPr>
        </p:nvSpPr>
        <p:spPr>
          <a:xfrm>
            <a:off x="2023672" y="239843"/>
            <a:ext cx="8139659" cy="659567"/>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77D10A8F-4CF6-4ECD-91ED-70200C24553E}"/>
              </a:ext>
            </a:extLst>
          </p:cNvPr>
          <p:cNvSpPr>
            <a:spLocks noGrp="1"/>
          </p:cNvSpPr>
          <p:nvPr>
            <p:ph type="subTitle" idx="1"/>
          </p:nvPr>
        </p:nvSpPr>
        <p:spPr>
          <a:xfrm>
            <a:off x="359599" y="899410"/>
            <a:ext cx="11234801" cy="5809894"/>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19.Бірегейлікті арттыру үшін бағдарламаларды пайдалану</a:t>
            </a:r>
          </a:p>
          <a:p>
            <a:r>
              <a:rPr lang="kk-KZ" sz="2400" dirty="0">
                <a:solidFill>
                  <a:schemeClr val="tx1"/>
                </a:solidFill>
                <a:latin typeface="Times New Roman" panose="02020603050405020304" pitchFamily="18" charset="0"/>
                <a:cs typeface="Times New Roman" panose="02020603050405020304" pitchFamily="18" charset="0"/>
              </a:rPr>
              <a:t> Жұмысты қалай жеңілдетуді қаламасаңыз да, материалды әр түрлі бағдарламалар — қарапайым және пәрменді жолдар арқылы тез және жай ғана бірегейлендіруді қаласаңыз, сіз бәрібір таба алмайсыз. Әдетте, бірегейлікті арттыруға болатын бағдарламалар тегін бір ай содан кейін қызмет ақылы. Осындай бағдарламаны компьютерге жүктеу үшін кейбір соманы төлеуге тура келеді. Біз қорытынды-мәтінде 2 мың. араластыру үшін 5 мың көрінбейтін таңбалар қосылады. Бірақ мұндай фокус жұмыс істемейді, материал да түсініксіз болып қалады. Мұндай сервистердің өз жұмысын өзгертпей, кодқа өзгерістер енгізу уәделері тек қана  студенттерден ақша тарту тәсілі.</a:t>
            </a:r>
          </a:p>
          <a:p>
            <a:r>
              <a:rPr lang="kk-KZ" sz="2400" b="1" dirty="0">
                <a:solidFill>
                  <a:schemeClr val="tx1"/>
                </a:solidFill>
                <a:latin typeface="Times New Roman" panose="02020603050405020304" pitchFamily="18" charset="0"/>
                <a:cs typeface="Times New Roman" panose="02020603050405020304" pitchFamily="18" charset="0"/>
              </a:rPr>
              <a:t>20.Шетелдік көздерден аудару</a:t>
            </a:r>
          </a:p>
          <a:p>
            <a:r>
              <a:rPr lang="kk-KZ" sz="2400" dirty="0">
                <a:solidFill>
                  <a:schemeClr val="tx1"/>
                </a:solidFill>
                <a:latin typeface="Times New Roman" panose="02020603050405020304" pitchFamily="18" charset="0"/>
                <a:cs typeface="Times New Roman" panose="02020603050405020304" pitchFamily="18" charset="0"/>
              </a:rPr>
              <a:t> Антиплагиат бағдарламалары орыс тілінде сәйкестік іздейді, сондықтан көз ретінде сіздің тақырып бойынша шетелдік дереккөздерді және жұмыстарды орыс тіліне аудару арқылы пайдалануға болады. Жоғары ықтималдықпен, сіз жоғары түпнұсқамен жұмыс аласыз. Ең бастысы, аударма сапалы болуы тиіс, әйтпесе сіздің жұмысыңыз, егер осы мақсаттар үшін автоматты сервистер пайдаланылса, оқылмай қалуы мүмкін. Ол үшін бастапқы мақала жазылған ағылшын немесе кез келген басқа тілдің кем дегенде базалық біліміне ие болу керек. </a:t>
            </a:r>
            <a:r>
              <a:rPr lang="en-US" sz="2400" dirty="0">
                <a:solidFill>
                  <a:schemeClr val="tx1"/>
                </a:solidFill>
                <a:latin typeface="Times New Roman" panose="02020603050405020304" pitchFamily="18" charset="0"/>
                <a:cs typeface="Times New Roman" panose="02020603050405020304" pitchFamily="18" charset="0"/>
              </a:rPr>
              <a:t>Google Translate </a:t>
            </a:r>
            <a:r>
              <a:rPr lang="kk-KZ" sz="2400" dirty="0">
                <a:solidFill>
                  <a:schemeClr val="tx1"/>
                </a:solidFill>
                <a:latin typeface="Times New Roman" panose="02020603050405020304" pitchFamily="18" charset="0"/>
                <a:cs typeface="Times New Roman" panose="02020603050405020304" pitchFamily="18" charset="0"/>
              </a:rPr>
              <a:t>техникалық мәтіндері өте жақсы аударса да, антиплагиаттан өтуге көмектеседі.</a:t>
            </a:r>
            <a:endParaRPr lang="ru-KZ"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95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FF3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ru-RU" dirty="0">
                <a:solidFill>
                  <a:schemeClr val="tx1"/>
                </a:solidFill>
                <a:latin typeface="Times New Roman" panose="02020603050405020304" pitchFamily="18" charset="0"/>
                <a:cs typeface="Times New Roman" panose="02020603050405020304" pitchFamily="18" charset="0"/>
              </a:rPr>
              <a:t>Антиплагиат не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қажет</a:t>
            </a:r>
            <a:r>
              <a:rPr lang="ru-RU" dirty="0">
                <a:solidFill>
                  <a:schemeClr val="tx1"/>
                </a:solidFill>
                <a:latin typeface="Times New Roman" panose="02020603050405020304" pitchFamily="18" charset="0"/>
                <a:cs typeface="Times New Roman" panose="02020603050405020304" pitchFamily="18" charset="0"/>
              </a:rPr>
              <a:t>?</a:t>
            </a:r>
          </a:p>
        </p:txBody>
      </p:sp>
      <p:sp>
        <p:nvSpPr>
          <p:cNvPr id="4" name="Объект 3">
            <a:extLst>
              <a:ext uri="{FF2B5EF4-FFF2-40B4-BE49-F238E27FC236}">
                <a16:creationId xmlns:a16="http://schemas.microsoft.com/office/drawing/2014/main" id="{5F0977C3-BD7D-4617-8DF1-56211456D512}"/>
              </a:ext>
            </a:extLst>
          </p:cNvPr>
          <p:cNvSpPr>
            <a:spLocks noGrp="1"/>
          </p:cNvSpPr>
          <p:nvPr>
            <p:ph sz="half" idx="1"/>
          </p:nvPr>
        </p:nvSpPr>
        <p:spPr>
          <a:xfrm>
            <a:off x="360000" y="1204506"/>
            <a:ext cx="6992936" cy="4093388"/>
          </a:xfrm>
        </p:spPr>
        <p:txBody>
          <a:bodyPr rtlCol="0"/>
          <a:lstStyle/>
          <a:p>
            <a:pPr marL="0" indent="0">
              <a:buNone/>
            </a:pPr>
            <a:r>
              <a:rPr lang="ru-RU" sz="2400" dirty="0" err="1">
                <a:solidFill>
                  <a:schemeClr val="tx1"/>
                </a:solidFill>
                <a:latin typeface="Times New Roman" panose="02020603050405020304" pitchFamily="18" charset="0"/>
                <a:cs typeface="Times New Roman" panose="02020603050405020304" pitchFamily="18" charset="0"/>
              </a:rPr>
              <a:t>Бұрын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келген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жұмыстың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мәтінінің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сапасын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a:t>
            </a:r>
            <a:r>
              <a:rPr lang="ru-RU" sz="2400" dirty="0">
                <a:solidFill>
                  <a:schemeClr val="tx1"/>
                </a:solidFill>
                <a:latin typeface="Times New Roman" panose="02020603050405020304" pitchFamily="18" charset="0"/>
                <a:cs typeface="Times New Roman" panose="02020603050405020304" pitchFamily="18" charset="0"/>
              </a:rPr>
              <a:t> мен </a:t>
            </a:r>
            <a:r>
              <a:rPr lang="ru-RU" sz="2400" dirty="0" err="1">
                <a:solidFill>
                  <a:schemeClr val="tx1"/>
                </a:solidFill>
                <a:latin typeface="Times New Roman" panose="02020603050405020304" pitchFamily="18" charset="0"/>
                <a:cs typeface="Times New Roman" panose="02020603050405020304" pitchFamily="18" charset="0"/>
              </a:rPr>
              <a:t>бағалауға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мамандар</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уақыт</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жоғалтты,ал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мәтінді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көшіріп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алу</a:t>
            </a:r>
            <a:r>
              <a:rPr lang="ru-RU" sz="2400" dirty="0">
                <a:solidFill>
                  <a:schemeClr val="tx1"/>
                </a:solidFill>
                <a:latin typeface="Times New Roman" panose="02020603050405020304" pitchFamily="18" charset="0"/>
                <a:cs typeface="Times New Roman" panose="02020603050405020304" pitchFamily="18" charset="0"/>
              </a:rPr>
              <a:t> мен </a:t>
            </a:r>
            <a:r>
              <a:rPr lang="ru-RU" sz="2400" dirty="0" err="1">
                <a:solidFill>
                  <a:schemeClr val="tx1"/>
                </a:solidFill>
                <a:latin typeface="Times New Roman" panose="02020603050405020304" pitchFamily="18" charset="0"/>
                <a:cs typeface="Times New Roman" panose="02020603050405020304" pitchFamily="18" charset="0"/>
              </a:rPr>
              <a:t>көзін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белгісіз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мерзімге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созылуы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еді</a:t>
            </a:r>
            <a:r>
              <a:rPr lang="ru-RU" sz="2400" dirty="0">
                <a:solidFill>
                  <a:schemeClr val="tx1"/>
                </a:solidFill>
                <a:latin typeface="Times New Roman" panose="02020603050405020304" pitchFamily="18" charset="0"/>
                <a:cs typeface="Times New Roman" panose="02020603050405020304" pitchFamily="18" charset="0"/>
              </a:rPr>
              <a:t>."Антиплагиат" </a:t>
            </a:r>
            <a:r>
              <a:rPr lang="ru-RU" sz="2400" dirty="0" err="1">
                <a:solidFill>
                  <a:schemeClr val="tx1"/>
                </a:solidFill>
                <a:latin typeface="Times New Roman" panose="02020603050405020304" pitchFamily="18" charset="0"/>
                <a:cs typeface="Times New Roman" panose="02020603050405020304" pitchFamily="18" charset="0"/>
              </a:rPr>
              <a:t>мәтіндік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көшіріп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алуды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іздеудің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инновациялық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жүйесі</a:t>
            </a:r>
            <a:r>
              <a:rPr lang="ru-RU" sz="2400" dirty="0">
                <a:solidFill>
                  <a:schemeClr val="tx1"/>
                </a:solidFill>
                <a:latin typeface="Times New Roman" panose="02020603050405020304" pitchFamily="18" charset="0"/>
                <a:cs typeface="Times New Roman" panose="02020603050405020304" pitchFamily="18" charset="0"/>
              </a:rPr>
              <a:t> осы </a:t>
            </a:r>
            <a:r>
              <a:rPr lang="ru-RU" sz="2400" dirty="0" err="1">
                <a:solidFill>
                  <a:schemeClr val="tx1"/>
                </a:solidFill>
                <a:latin typeface="Times New Roman" panose="02020603050405020304" pitchFamily="18" charset="0"/>
                <a:cs typeface="Times New Roman" panose="02020603050405020304" pitchFamily="18" charset="0"/>
              </a:rPr>
              <a:t>процесті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айтарлықтай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жеңілдетеді</a:t>
            </a:r>
            <a:r>
              <a:rPr lang="ru-RU" sz="2400" dirty="0">
                <a:solidFill>
                  <a:schemeClr val="tx1"/>
                </a:solidFill>
                <a:latin typeface="Times New Roman" panose="02020603050405020304" pitchFamily="18" charset="0"/>
                <a:cs typeface="Times New Roman" panose="02020603050405020304" pitchFamily="18" charset="0"/>
              </a:rPr>
              <a:t>. "Антиплагиат" </a:t>
            </a:r>
            <a:r>
              <a:rPr lang="ru-RU" sz="2400" dirty="0" err="1">
                <a:solidFill>
                  <a:schemeClr val="tx1"/>
                </a:solidFill>
                <a:latin typeface="Times New Roman" panose="02020603050405020304" pitchFamily="18" charset="0"/>
                <a:cs typeface="Times New Roman" panose="02020603050405020304" pitchFamily="18" charset="0"/>
              </a:rPr>
              <a:t>жүйесінің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арқасында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сіз</a:t>
            </a:r>
            <a:r>
              <a:rPr lang="ru-RU" sz="2400" dirty="0">
                <a:solidFill>
                  <a:schemeClr val="tx1"/>
                </a:solidFill>
                <a:latin typeface="Times New Roman" panose="02020603050405020304" pitchFamily="18" charset="0"/>
                <a:cs typeface="Times New Roman" panose="02020603050405020304" pitchFamily="18" charset="0"/>
              </a:rPr>
              <a:t> тек </a:t>
            </a:r>
            <a:r>
              <a:rPr lang="ru-RU" sz="2400" dirty="0" err="1">
                <a:solidFill>
                  <a:schemeClr val="tx1"/>
                </a:solidFill>
                <a:latin typeface="Times New Roman" panose="02020603050405020304" pitchFamily="18" charset="0"/>
                <a:cs typeface="Times New Roman" panose="02020603050405020304" pitchFamily="18" charset="0"/>
              </a:rPr>
              <a:t>мәтіннің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сапасын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ғана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емес</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дәл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қандай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фрагменттердің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пысықтауды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қажет</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ететінін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түсіну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мүмкіндігіне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боласыз</a:t>
            </a:r>
            <a:r>
              <a:rPr lang="ru-RU" sz="2400" dirty="0">
                <a:solidFill>
                  <a:schemeClr val="tx1"/>
                </a:solidFill>
                <a:latin typeface="Times New Roman" panose="02020603050405020304" pitchFamily="18" charset="0"/>
                <a:cs typeface="Times New Roman" panose="02020603050405020304" pitchFamily="18" charset="0"/>
              </a:rPr>
              <a:t>.</a:t>
            </a:r>
          </a:p>
        </p:txBody>
      </p:sp>
      <p:cxnSp>
        <p:nvCxnSpPr>
          <p:cNvPr id="7" name="Прямая соединительная линия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Рисунок 10" descr="стопка из трех книг на столе">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Номер слайда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ru-RU" smtClean="0"/>
              <a:pPr rtl="0"/>
              <a:t>19</a:t>
            </a:fld>
            <a:endParaRPr lang="ru-RU" dirty="0"/>
          </a:p>
        </p:txBody>
      </p:sp>
    </p:spTree>
    <p:extLst>
      <p:ext uri="{BB962C8B-B14F-4D97-AF65-F5344CB8AC3E}">
        <p14:creationId xmlns:p14="http://schemas.microsoft.com/office/powerpoint/2010/main" val="85197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65A836F-346F-4099-BC7B-0D8F3B27F395}"/>
              </a:ext>
            </a:extLst>
          </p:cNvPr>
          <p:cNvSpPr>
            <a:spLocks noGrp="1"/>
          </p:cNvSpPr>
          <p:nvPr>
            <p:ph type="ctrTitle"/>
          </p:nvPr>
        </p:nvSpPr>
        <p:spPr>
          <a:xfrm>
            <a:off x="751400" y="880015"/>
            <a:ext cx="5326953" cy="1231283"/>
          </a:xfrm>
        </p:spPr>
        <p:txBody>
          <a:bodyPr rtlCol="0"/>
          <a:lstStyle/>
          <a:p>
            <a:pPr>
              <a:lnSpc>
                <a:spcPts val="4800"/>
              </a:lnSpc>
            </a:pPr>
            <a:r>
              <a:rPr lang="kk-KZ" altLang="ru-KZ" b="1" dirty="0">
                <a:solidFill>
                  <a:srgbClr val="333333"/>
                </a:solidFill>
                <a:latin typeface="Open Sans"/>
              </a:rPr>
              <a:t>Антиплагиат дегеніміз не</a:t>
            </a:r>
            <a:r>
              <a:rPr lang="ru-KZ" altLang="ru-KZ" b="1" dirty="0">
                <a:solidFill>
                  <a:srgbClr val="333333"/>
                </a:solidFill>
                <a:latin typeface="Open Sans"/>
              </a:rPr>
              <a:t>?</a:t>
            </a:r>
            <a:endParaRPr lang="ru-RU" dirty="0"/>
          </a:p>
        </p:txBody>
      </p:sp>
      <p:sp>
        <p:nvSpPr>
          <p:cNvPr id="5" name="Подзаголовок 4">
            <a:extLst>
              <a:ext uri="{FF2B5EF4-FFF2-40B4-BE49-F238E27FC236}">
                <a16:creationId xmlns:a16="http://schemas.microsoft.com/office/drawing/2014/main" id="{1FF39718-6251-4A5A-AAC7-767229317836}"/>
              </a:ext>
            </a:extLst>
          </p:cNvPr>
          <p:cNvSpPr>
            <a:spLocks noGrp="1"/>
          </p:cNvSpPr>
          <p:nvPr>
            <p:ph type="subTitle" idx="1"/>
          </p:nvPr>
        </p:nvSpPr>
        <p:spPr>
          <a:xfrm>
            <a:off x="769048" y="2931146"/>
            <a:ext cx="5326952" cy="1520933"/>
          </a:xfrm>
        </p:spPr>
        <p:txBody>
          <a:bodyPr rtlCol="0"/>
          <a:lstStyle/>
          <a:p>
            <a:r>
              <a:rPr lang="ru-RU" sz="2400" noProof="1">
                <a:solidFill>
                  <a:schemeClr val="tx1"/>
                </a:solidFill>
                <a:latin typeface="Times New Roman" panose="02020603050405020304" pitchFamily="18" charset="0"/>
                <a:cs typeface="Times New Roman" panose="02020603050405020304" pitchFamily="18" charset="0"/>
              </a:rPr>
              <a:t>Антиплагиат-мәтіндік документтерді тексеру арқылы олардың қайдан табылғандығымен қатар авторлық құқықпен  оның  сақталуын қамтамасыз етеді.</a:t>
            </a:r>
          </a:p>
          <a:p>
            <a:pPr rtl="0"/>
            <a:endParaRPr lang="ru-RU" noProof="1"/>
          </a:p>
        </p:txBody>
      </p:sp>
      <p:cxnSp>
        <p:nvCxnSpPr>
          <p:cNvPr id="16" name="Прямая соединительная линия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Рисунок 17" descr="книги на полке страницами наружу">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Номер слайда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ru-RU" smtClean="0"/>
              <a:pPr/>
              <a:t>2</a:t>
            </a:fld>
            <a:endParaRPr lang="ru-RU" dirty="0"/>
          </a:p>
        </p:txBody>
      </p:sp>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209C8CAF-97DF-4086-B081-EAFD83FAC05C}"/>
              </a:ext>
            </a:extLst>
          </p:cNvPr>
          <p:cNvSpPr>
            <a:spLocks noGrp="1"/>
          </p:cNvSpPr>
          <p:nvPr>
            <p:ph type="ctrTitle"/>
          </p:nvPr>
        </p:nvSpPr>
        <p:spPr>
          <a:xfrm>
            <a:off x="794862" y="3032684"/>
            <a:ext cx="4239475" cy="1547813"/>
          </a:xfrm>
        </p:spPr>
        <p:txBody>
          <a:bodyPr rtlCol="0"/>
          <a:lstStyle/>
          <a:p>
            <a:pPr rtl="0">
              <a:lnSpc>
                <a:spcPts val="4800"/>
              </a:lnSpc>
            </a:pPr>
            <a:r>
              <a:rPr lang="ru-RU" dirty="0"/>
              <a:t>Спасибо за внимание!</a:t>
            </a:r>
          </a:p>
        </p:txBody>
      </p:sp>
      <p:sp>
        <p:nvSpPr>
          <p:cNvPr id="4" name="Текст 3">
            <a:extLst>
              <a:ext uri="{FF2B5EF4-FFF2-40B4-BE49-F238E27FC236}">
                <a16:creationId xmlns:a16="http://schemas.microsoft.com/office/drawing/2014/main" id="{72F23033-2528-4D88-8804-06C90619DF85}"/>
              </a:ext>
            </a:extLst>
          </p:cNvPr>
          <p:cNvSpPr>
            <a:spLocks noGrp="1"/>
          </p:cNvSpPr>
          <p:nvPr>
            <p:ph type="body" sz="quarter" idx="11"/>
          </p:nvPr>
        </p:nvSpPr>
        <p:spPr/>
        <p:txBody>
          <a:bodyPr rtlCol="0"/>
          <a:lstStyle/>
          <a:p>
            <a:pPr rtl="0"/>
            <a:r>
              <a:rPr lang="en-US" noProof="1"/>
              <a:t>AzatAI</a:t>
            </a:r>
            <a:endParaRPr lang="ru-RU" noProof="1"/>
          </a:p>
        </p:txBody>
      </p:sp>
      <p:pic>
        <p:nvPicPr>
          <p:cNvPr id="18" name="Графический объект 17" descr="Значок конверта" title="Значок: электронный адрес докладчика">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0097" y="5158124"/>
            <a:ext cx="218900" cy="218900"/>
          </a:xfrm>
          <a:prstGeom prst="rect">
            <a:avLst/>
          </a:prstGeom>
        </p:spPr>
      </p:pic>
      <p:sp>
        <p:nvSpPr>
          <p:cNvPr id="5" name="Текст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ru-RU" noProof="1"/>
              <a:t>ivan@bellowscollege.com</a:t>
            </a:r>
          </a:p>
        </p:txBody>
      </p:sp>
      <p:cxnSp>
        <p:nvCxnSpPr>
          <p:cNvPr id="14" name="Прямая соединительная линия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Рисунок 7" descr="девочка с косичками, поднявшая руку, и школьная доска на заднем фоне">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Объект 3">
            <a:extLst>
              <a:ext uri="{FF2B5EF4-FFF2-40B4-BE49-F238E27FC236}">
                <a16:creationId xmlns:a16="http://schemas.microsoft.com/office/drawing/2014/main" id="{5F0977C3-BD7D-4617-8DF1-56211456D512}"/>
              </a:ext>
            </a:extLst>
          </p:cNvPr>
          <p:cNvSpPr>
            <a:spLocks noGrp="1"/>
          </p:cNvSpPr>
          <p:nvPr>
            <p:ph sz="half" idx="1"/>
          </p:nvPr>
        </p:nvSpPr>
        <p:spPr>
          <a:xfrm>
            <a:off x="667040" y="2130863"/>
            <a:ext cx="7064239" cy="2596274"/>
          </a:xfrm>
        </p:spPr>
        <p:txBody>
          <a:bodyPr rtlCol="0"/>
          <a:lstStyle/>
          <a:p>
            <a:pPr marL="0" indent="0">
              <a:buNone/>
            </a:pPr>
            <a:r>
              <a:rPr lang="ru-RU" sz="2400" dirty="0">
                <a:latin typeface="Times New Roman" panose="02020603050405020304" pitchFamily="18" charset="0"/>
                <a:cs typeface="Times New Roman" panose="02020603050405020304" pitchFamily="18" charset="0"/>
              </a:rPr>
              <a:t>Антиплагиат </a:t>
            </a:r>
            <a:r>
              <a:rPr lang="ru-RU" sz="2400" dirty="0" err="1">
                <a:latin typeface="Times New Roman" panose="02020603050405020304" pitchFamily="18" charset="0"/>
                <a:cs typeface="Times New Roman" panose="02020603050405020304" pitchFamily="18" charset="0"/>
              </a:rPr>
              <a:t>жүйесі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мәтінді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қол</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жетімді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жалпы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ақпарат</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көздерінен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әртүрлі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көшіріп</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алудың</a:t>
            </a:r>
            <a:r>
              <a:rPr lang="ru-RU" sz="2400" dirty="0">
                <a:latin typeface="Times New Roman" panose="02020603050405020304" pitchFamily="18" charset="0"/>
                <a:cs typeface="Times New Roman" panose="02020603050405020304" pitchFamily="18" charset="0"/>
              </a:rPr>
              <a:t> бар </a:t>
            </a:r>
            <a:r>
              <a:rPr lang="ru-RU" sz="2400" dirty="0" err="1">
                <a:latin typeface="Times New Roman" panose="02020603050405020304" pitchFamily="18" charset="0"/>
                <a:cs typeface="Times New Roman" panose="02020603050405020304" pitchFamily="18" charset="0"/>
              </a:rPr>
              <a:t>болуын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зерттеуге</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мүмкіндік</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береді</a:t>
            </a:r>
            <a:r>
              <a:rPr lang="ru-RU" sz="2400" dirty="0">
                <a:latin typeface="Times New Roman" panose="02020603050405020304" pitchFamily="18" charset="0"/>
                <a:cs typeface="Times New Roman" panose="02020603050405020304" pitchFamily="18" charset="0"/>
              </a:rPr>
              <a:t>:</a:t>
            </a: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Электронды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оқулықтартан</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Журналдардан</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Сайттардан</a:t>
            </a:r>
            <a:endParaRPr lang="ru-RU" sz="2400" dirty="0">
              <a:latin typeface="Times New Roman" panose="02020603050405020304" pitchFamily="18" charset="0"/>
              <a:cs typeface="Times New Roman" panose="02020603050405020304" pitchFamily="18" charset="0"/>
            </a:endParaRPr>
          </a:p>
          <a:p>
            <a:pPr marL="0" indent="0">
              <a:buNone/>
            </a:pPr>
            <a:endParaRPr lang="ru-RU" dirty="0"/>
          </a:p>
        </p:txBody>
      </p:sp>
      <p:pic>
        <p:nvPicPr>
          <p:cNvPr id="37" name="Рисунок 36" descr="крупный план страниц строительных чертежей">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pic>
        <p:nvPicPr>
          <p:cNvPr id="41" name="Рисунок 40" descr="микроскоп">
            <a:extLst>
              <a:ext uri="{FF2B5EF4-FFF2-40B4-BE49-F238E27FC236}">
                <a16:creationId xmlns:a16="http://schemas.microsoft.com/office/drawing/2014/main" id="{CBDEE79C-C9D6-429E-89F1-D97ECA184C26}"/>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8127752" y="471129"/>
            <a:ext cx="1800000" cy="1800000"/>
          </a:xfrm>
        </p:spPr>
      </p:pic>
      <p:pic>
        <p:nvPicPr>
          <p:cNvPr id="45" name="Рисунок 44" descr="стакан с карандашами на столе со школьной доской на заднем фоне">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5"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Рисунок 32" descr="рука пишет на школьной доске">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a:stretch>
            <a:fillRect/>
          </a:stretch>
        </p:blipFill>
        <p:spPr/>
      </p:pic>
      <p:pic>
        <p:nvPicPr>
          <p:cNvPr id="29" name="Рисунок 28" descr="книги на полке страницами наружу">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7" cstate="screen">
            <a:extLst>
              <a:ext uri="{28A0092B-C50C-407E-A947-70E740481C1C}">
                <a14:useLocalDpi xmlns:a14="http://schemas.microsoft.com/office/drawing/2010/main"/>
              </a:ext>
            </a:extLst>
          </a:blip>
          <a:srcRect/>
          <a:stretch>
            <a:fillRect/>
          </a:stretch>
        </p:blipFill>
        <p:spPr/>
      </p:pic>
      <p:pic>
        <p:nvPicPr>
          <p:cNvPr id="25" name="Рисунок 24" descr="человек в скафандре на космическом корабле">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8" cstate="screen">
            <a:extLst>
              <a:ext uri="{28A0092B-C50C-407E-A947-70E740481C1C}">
                <a14:useLocalDpi xmlns:a14="http://schemas.microsoft.com/office/drawing/2010/main"/>
              </a:ext>
            </a:extLst>
          </a:blip>
          <a:srcRect/>
          <a:stretch>
            <a:fillRect/>
          </a:stretch>
        </p:blipFill>
        <p:spPr/>
      </p:pic>
      <p:sp>
        <p:nvSpPr>
          <p:cNvPr id="6" name="Прямоугольник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1</a:t>
            </a:r>
          </a:p>
        </p:txBody>
      </p:sp>
      <p:sp>
        <p:nvSpPr>
          <p:cNvPr id="13" name="Прямоугольник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2</a:t>
            </a:r>
          </a:p>
        </p:txBody>
      </p:sp>
      <p:sp>
        <p:nvSpPr>
          <p:cNvPr id="15" name="Прямоугольник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3</a:t>
            </a:r>
          </a:p>
        </p:txBody>
      </p:sp>
      <p:sp>
        <p:nvSpPr>
          <p:cNvPr id="17" name="Прямоугольник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4</a:t>
            </a:r>
          </a:p>
        </p:txBody>
      </p:sp>
      <p:sp>
        <p:nvSpPr>
          <p:cNvPr id="19" name="Прямоугольник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5</a:t>
            </a:r>
          </a:p>
        </p:txBody>
      </p:sp>
      <p:sp>
        <p:nvSpPr>
          <p:cNvPr id="21" name="Прямоугольник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6</a:t>
            </a:r>
          </a:p>
        </p:txBody>
      </p:sp>
      <p:sp>
        <p:nvSpPr>
          <p:cNvPr id="5" name="Номер слайда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ru-RU" smtClean="0"/>
              <a:t>3</a:t>
            </a:fld>
            <a:endParaRPr lang="ru-RU" dirty="0"/>
          </a:p>
        </p:txBody>
      </p:sp>
    </p:spTree>
    <p:extLst>
      <p:ext uri="{BB962C8B-B14F-4D97-AF65-F5344CB8AC3E}">
        <p14:creationId xmlns:p14="http://schemas.microsoft.com/office/powerpoint/2010/main" val="348257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22AB350-2384-415A-AFB1-4AD1C70511A9}"/>
              </a:ext>
            </a:extLst>
          </p:cNvPr>
          <p:cNvSpPr>
            <a:spLocks noGrp="1"/>
          </p:cNvSpPr>
          <p:nvPr>
            <p:ph type="sldNum" sz="quarter" idx="14"/>
          </p:nvPr>
        </p:nvSpPr>
        <p:spPr/>
        <p:txBody>
          <a:bodyPr/>
          <a:lstStyle/>
          <a:p>
            <a:pPr rtl="0"/>
            <a:fld id="{058DB212-BFA2-403F-85EF-DFD3FF6D973A}" type="slidenum">
              <a:rPr lang="ru-RU" noProof="0" smtClean="0"/>
              <a:pPr rtl="0"/>
              <a:t>4</a:t>
            </a:fld>
            <a:endParaRPr lang="ru-RU" noProof="0"/>
          </a:p>
        </p:txBody>
      </p:sp>
      <p:sp>
        <p:nvSpPr>
          <p:cNvPr id="4" name="Заголовок 3">
            <a:extLst>
              <a:ext uri="{FF2B5EF4-FFF2-40B4-BE49-F238E27FC236}">
                <a16:creationId xmlns:a16="http://schemas.microsoft.com/office/drawing/2014/main" id="{0CE9256F-CFF3-4EAE-AB8F-E1C441F24667}"/>
              </a:ext>
            </a:extLst>
          </p:cNvPr>
          <p:cNvSpPr>
            <a:spLocks noGrp="1"/>
          </p:cNvSpPr>
          <p:nvPr>
            <p:ph type="ctrTitle"/>
          </p:nvPr>
        </p:nvSpPr>
        <p:spPr>
          <a:xfrm>
            <a:off x="1886261" y="222067"/>
            <a:ext cx="8574374" cy="458511"/>
          </a:xfrm>
        </p:spPr>
        <p:txBody>
          <a:bodyPr/>
          <a:lstStyle/>
          <a:p>
            <a:r>
              <a:rPr lang="kk-KZ" sz="3200" b="1" dirty="0">
                <a:solidFill>
                  <a:schemeClr val="tx1"/>
                </a:solidFill>
                <a:latin typeface="Times New Roman" panose="02020603050405020304" pitchFamily="18" charset="0"/>
                <a:cs typeface="Times New Roman" panose="02020603050405020304" pitchFamily="18" charset="0"/>
              </a:rPr>
              <a:t>Антиплагиат жүйесі жұмысының принциптері</a:t>
            </a:r>
            <a:endParaRPr lang="ru-KZ" sz="3200" b="1"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284B603E-04B2-4DED-A568-A9B181CCB6BA}"/>
              </a:ext>
            </a:extLst>
          </p:cNvPr>
          <p:cNvSpPr>
            <a:spLocks noGrp="1"/>
          </p:cNvSpPr>
          <p:nvPr>
            <p:ph type="subTitle" idx="1"/>
          </p:nvPr>
        </p:nvSpPr>
        <p:spPr>
          <a:xfrm>
            <a:off x="2833139" y="801422"/>
            <a:ext cx="6130977" cy="722312"/>
          </a:xfrm>
        </p:spPr>
        <p:txBody>
          <a:bodyPr/>
          <a:lstStyle/>
          <a:p>
            <a:r>
              <a:rPr lang="kk-KZ" sz="2400" dirty="0">
                <a:solidFill>
                  <a:schemeClr val="tx1"/>
                </a:solidFill>
                <a:latin typeface="Times New Roman" panose="02020603050405020304" pitchFamily="18" charset="0"/>
                <a:cs typeface="Times New Roman" panose="02020603050405020304" pitchFamily="18" charset="0"/>
              </a:rPr>
              <a:t>Көшіріп алу мақсатында пайдалануға болатын барлық жүйелерді үш үлкен классқа бөлуге болады: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052C92F5-8C50-480F-BE69-6C07EB0542D7}"/>
              </a:ext>
            </a:extLst>
          </p:cNvPr>
          <p:cNvSpPr/>
          <p:nvPr/>
        </p:nvSpPr>
        <p:spPr>
          <a:xfrm>
            <a:off x="367258" y="1644578"/>
            <a:ext cx="3038006" cy="4524315"/>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Интернет желісінің іздеу жүйелері. </a:t>
            </a:r>
          </a:p>
          <a:p>
            <a:r>
              <a:rPr lang="kk-KZ" sz="2400" dirty="0">
                <a:latin typeface="Times New Roman" panose="02020603050405020304" pitchFamily="18" charset="0"/>
                <a:cs typeface="Times New Roman" panose="02020603050405020304" pitchFamily="18" charset="0"/>
              </a:rPr>
              <a:t>а) олардың көмегімен қолмен көшірілген мәтінді алуды іздеуге болады; </a:t>
            </a:r>
          </a:p>
          <a:p>
            <a:r>
              <a:rPr lang="kk-KZ" sz="2400" dirty="0">
                <a:latin typeface="Times New Roman" panose="02020603050405020304" pitchFamily="18" charset="0"/>
                <a:cs typeface="Times New Roman" panose="02020603050405020304" pitchFamily="18" charset="0"/>
              </a:rPr>
              <a:t>б) өкілдердің бірі-</a:t>
            </a:r>
            <a:r>
              <a:rPr lang="en-US" sz="2400" dirty="0">
                <a:latin typeface="Times New Roman" panose="02020603050405020304" pitchFamily="18" charset="0"/>
                <a:cs typeface="Times New Roman" panose="02020603050405020304" pitchFamily="18" charset="0"/>
              </a:rPr>
              <a:t>Google </a:t>
            </a:r>
            <a:r>
              <a:rPr lang="kk-KZ" sz="2400" dirty="0">
                <a:latin typeface="Times New Roman" panose="02020603050405020304" pitchFamily="18" charset="0"/>
                <a:cs typeface="Times New Roman" panose="02020603050405020304" pitchFamily="18" charset="0"/>
              </a:rPr>
              <a:t>іздеу кейбір ғылыми жұмыстарды және олардың дәйексөздерін таниды.</a:t>
            </a:r>
            <a:endParaRPr lang="ru-KZ" sz="2400" dirty="0">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9698609C-9C95-430C-8866-6CD71FB2922B}"/>
              </a:ext>
            </a:extLst>
          </p:cNvPr>
          <p:cNvSpPr/>
          <p:nvPr/>
        </p:nvSpPr>
        <p:spPr>
          <a:xfrm>
            <a:off x="4169517" y="1644578"/>
            <a:ext cx="3622624" cy="4893647"/>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Маңызды жеке құжаттар базасы жоқ метапоискалық жүйелер және антиплагиат жүйелері. Интернет желісінің танымал іздестіру машиналарына тексерілетін құжат негізінде шақыруларды қалыптастыру арқылы жұмыс істейді және олардың нәтижелерін түсіндіреді.</a:t>
            </a:r>
            <a:endParaRPr lang="ru-KZ" sz="2400" dirty="0">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D65AA794-FF19-4572-AB5B-FD6E766065ED}"/>
              </a:ext>
            </a:extLst>
          </p:cNvPr>
          <p:cNvSpPr/>
          <p:nvPr/>
        </p:nvSpPr>
        <p:spPr>
          <a:xfrm>
            <a:off x="8556394" y="1644578"/>
            <a:ext cx="3038006" cy="3046988"/>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Сәйкестіктерді іздеудің өзіндік алгоритмдерімен және құжаттардың өзіндік базаларымен антиплагиаттың мамандандырылған жүйелері.</a:t>
            </a:r>
            <a:endParaRPr lang="ru-KZ" sz="2400" dirty="0">
              <a:latin typeface="Times New Roman" panose="02020603050405020304" pitchFamily="18" charset="0"/>
              <a:cs typeface="Times New Roman" panose="02020603050405020304" pitchFamily="18" charset="0"/>
            </a:endParaRPr>
          </a:p>
        </p:txBody>
      </p:sp>
      <p:cxnSp>
        <p:nvCxnSpPr>
          <p:cNvPr id="10" name="Прямая соединительная линия 9">
            <a:extLst>
              <a:ext uri="{FF2B5EF4-FFF2-40B4-BE49-F238E27FC236}">
                <a16:creationId xmlns:a16="http://schemas.microsoft.com/office/drawing/2014/main" id="{1E80F254-07FE-4948-9C28-FA66246A1C50}"/>
              </a:ext>
            </a:extLst>
          </p:cNvPr>
          <p:cNvCxnSpPr>
            <a:cxnSpLocks/>
          </p:cNvCxnSpPr>
          <p:nvPr/>
        </p:nvCxnSpPr>
        <p:spPr>
          <a:xfrm>
            <a:off x="3777521" y="1768839"/>
            <a:ext cx="0" cy="460198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DD63D34A-9C99-47B8-ACCA-26B709E38EC6}"/>
              </a:ext>
            </a:extLst>
          </p:cNvPr>
          <p:cNvCxnSpPr>
            <a:cxnSpLocks/>
          </p:cNvCxnSpPr>
          <p:nvPr/>
        </p:nvCxnSpPr>
        <p:spPr>
          <a:xfrm>
            <a:off x="8124669" y="1768838"/>
            <a:ext cx="0" cy="4601982"/>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25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1D05E1E-8874-4E72-A2B3-33A3673E7DBD}"/>
              </a:ext>
            </a:extLst>
          </p:cNvPr>
          <p:cNvSpPr>
            <a:spLocks noGrp="1"/>
          </p:cNvSpPr>
          <p:nvPr>
            <p:ph type="sldNum" sz="quarter" idx="14"/>
          </p:nvPr>
        </p:nvSpPr>
        <p:spPr/>
        <p:txBody>
          <a:bodyPr/>
          <a:lstStyle/>
          <a:p>
            <a:pPr rtl="0"/>
            <a:fld id="{058DB212-BFA2-403F-85EF-DFD3FF6D973A}" type="slidenum">
              <a:rPr lang="ru-RU" noProof="0" smtClean="0"/>
              <a:pPr rtl="0"/>
              <a:t>5</a:t>
            </a:fld>
            <a:endParaRPr lang="ru-RU" noProof="0"/>
          </a:p>
        </p:txBody>
      </p:sp>
      <p:sp>
        <p:nvSpPr>
          <p:cNvPr id="4" name="Заголовок 3">
            <a:extLst>
              <a:ext uri="{FF2B5EF4-FFF2-40B4-BE49-F238E27FC236}">
                <a16:creationId xmlns:a16="http://schemas.microsoft.com/office/drawing/2014/main" id="{E876C7AD-A26F-42A4-B5AF-2508922A7DB1}"/>
              </a:ext>
            </a:extLst>
          </p:cNvPr>
          <p:cNvSpPr>
            <a:spLocks noGrp="1"/>
          </p:cNvSpPr>
          <p:nvPr>
            <p:ph type="ctrTitle"/>
          </p:nvPr>
        </p:nvSpPr>
        <p:spPr>
          <a:xfrm>
            <a:off x="2121108" y="3217740"/>
            <a:ext cx="7210269" cy="700159"/>
          </a:xfrm>
        </p:spPr>
        <p:txBody>
          <a:bodyPr/>
          <a:lstStyle/>
          <a:p>
            <a:r>
              <a:rPr lang="kk-KZ" dirty="0">
                <a:solidFill>
                  <a:schemeClr val="tx1"/>
                </a:solidFill>
                <a:latin typeface="Times New Roman" panose="02020603050405020304" pitchFamily="18" charset="0"/>
                <a:cs typeface="Times New Roman" panose="02020603050405020304" pitchFamily="18" charset="0"/>
              </a:rPr>
              <a:t>Антиплагиат проблемалары</a:t>
            </a:r>
            <a:endParaRPr lang="ru-KZ"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60D49A4C-CC46-465F-9C3F-CB296348D6E5}"/>
              </a:ext>
            </a:extLst>
          </p:cNvPr>
          <p:cNvSpPr>
            <a:spLocks noGrp="1"/>
          </p:cNvSpPr>
          <p:nvPr>
            <p:ph type="subTitle" idx="1"/>
          </p:nvPr>
        </p:nvSpPr>
        <p:spPr>
          <a:xfrm>
            <a:off x="644577" y="4220102"/>
            <a:ext cx="5081666" cy="2457898"/>
          </a:xfrm>
        </p:spPr>
        <p:txBody>
          <a:bodyPr/>
          <a:lstStyle/>
          <a:p>
            <a:r>
              <a:rPr lang="kk-KZ" sz="2400" dirty="0">
                <a:solidFill>
                  <a:schemeClr val="tx1"/>
                </a:solidFill>
                <a:latin typeface="Times New Roman" panose="02020603050405020304" pitchFamily="18" charset="0"/>
                <a:cs typeface="Times New Roman" panose="02020603050405020304" pitchFamily="18" charset="0"/>
              </a:rPr>
              <a:t>"Морфологияның" барлық алгоритмдері үшін жалпы проблема: аббревиатуралар мен қысқартулар, әсіресе – контекстік. Мысалы, «АҚ" сөзі«ақ" деген сөзбен немесе 8141 мәндердің бірімен «АҚ" деген аббревиатурамен болуы мүмкін</a:t>
            </a:r>
            <a:r>
              <a:rPr lang="kk-KZ" dirty="0">
                <a:solidFill>
                  <a:schemeClr val="tx1"/>
                </a:solidFill>
                <a:latin typeface="Times New Roman" panose="02020603050405020304" pitchFamily="18" charset="0"/>
                <a:cs typeface="Times New Roman" panose="02020603050405020304" pitchFamily="18" charset="0"/>
              </a:rPr>
              <a:t>..</a:t>
            </a:r>
            <a:endParaRPr lang="ru-KZ"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E93B3AB-BB29-4E0E-B929-E0169D89DD8D}"/>
              </a:ext>
            </a:extLst>
          </p:cNvPr>
          <p:cNvSpPr/>
          <p:nvPr/>
        </p:nvSpPr>
        <p:spPr>
          <a:xfrm>
            <a:off x="4136282" y="607213"/>
            <a:ext cx="7756918" cy="2308324"/>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Шинглдардың мәселелері: сөйлеу айналымы, жеке есімдер және т. б.:</a:t>
            </a:r>
          </a:p>
          <a:p>
            <a:r>
              <a:rPr lang="en-US" sz="2400" dirty="0">
                <a:latin typeface="Times New Roman" panose="02020603050405020304" pitchFamily="18" charset="0"/>
                <a:cs typeface="Times New Roman" panose="02020603050405020304" pitchFamily="18" charset="0"/>
              </a:rPr>
              <a:t>«</a:t>
            </a:r>
            <a:r>
              <a:rPr lang="kk-KZ" sz="2400" dirty="0">
                <a:latin typeface="Times New Roman" panose="02020603050405020304" pitchFamily="18" charset="0"/>
                <a:cs typeface="Times New Roman" panose="02020603050405020304" pitchFamily="18" charset="0"/>
              </a:rPr>
              <a:t>Солтүстік мұзды мұхиті»(</a:t>
            </a:r>
            <a:r>
              <a:rPr lang="en-US" sz="2400" dirty="0">
                <a:latin typeface="Times New Roman" panose="02020603050405020304" pitchFamily="18" charset="0"/>
                <a:cs typeface="Times New Roman" panose="02020603050405020304" pitchFamily="18" charset="0"/>
              </a:rPr>
              <a:t>L=3),</a:t>
            </a:r>
            <a:endParaRPr lang="kk-KZ" sz="2400" dirty="0">
              <a:latin typeface="Times New Roman" panose="02020603050405020304" pitchFamily="18" charset="0"/>
              <a:cs typeface="Times New Roman" panose="02020603050405020304" pitchFamily="18" charset="0"/>
            </a:endParaRPr>
          </a:p>
          <a:p>
            <a:r>
              <a:rPr lang="kk-KZ" sz="2400" dirty="0">
                <a:latin typeface="Times New Roman" panose="02020603050405020304" pitchFamily="18" charset="0"/>
                <a:cs typeface="Times New Roman" panose="02020603050405020304" pitchFamily="18" charset="0"/>
              </a:rPr>
              <a:t>«Білім және ғылым министрлігі»(</a:t>
            </a:r>
            <a:r>
              <a:rPr lang="en-US" sz="2400" dirty="0">
                <a:latin typeface="Times New Roman" panose="02020603050405020304" pitchFamily="18" charset="0"/>
                <a:cs typeface="Times New Roman" panose="02020603050405020304" pitchFamily="18" charset="0"/>
              </a:rPr>
              <a:t>L=4) </a:t>
            </a:r>
            <a:endParaRPr lang="kk-KZ" sz="2400" dirty="0">
              <a:latin typeface="Times New Roman" panose="02020603050405020304" pitchFamily="18" charset="0"/>
              <a:cs typeface="Times New Roman" panose="02020603050405020304" pitchFamily="18" charset="0"/>
            </a:endParaRPr>
          </a:p>
          <a:p>
            <a:r>
              <a:rPr lang="kk-KZ" sz="2400" dirty="0">
                <a:latin typeface="Times New Roman" panose="02020603050405020304" pitchFamily="18" charset="0"/>
                <a:cs typeface="Times New Roman" panose="02020603050405020304" pitchFamily="18" charset="0"/>
              </a:rPr>
              <a:t>фактілерін байқамауға болмайды.</a:t>
            </a:r>
          </a:p>
          <a:p>
            <a:r>
              <a:rPr lang="kk-KZ" sz="2400" dirty="0">
                <a:latin typeface="Times New Roman" panose="02020603050405020304" pitchFamily="18" charset="0"/>
                <a:cs typeface="Times New Roman" panose="02020603050405020304" pitchFamily="18" charset="0"/>
              </a:rPr>
              <a:t> Шама </a:t>
            </a:r>
            <a:r>
              <a:rPr lang="en-US" sz="2400" dirty="0">
                <a:latin typeface="Times New Roman" panose="02020603050405020304" pitchFamily="18" charset="0"/>
                <a:cs typeface="Times New Roman" panose="02020603050405020304" pitchFamily="18" charset="0"/>
              </a:rPr>
              <a:t>L-</a:t>
            </a:r>
            <a:r>
              <a:rPr lang="kk-KZ" sz="2400" dirty="0">
                <a:latin typeface="Times New Roman" panose="02020603050405020304" pitchFamily="18" charset="0"/>
                <a:cs typeface="Times New Roman" panose="02020603050405020304" pitchFamily="18" charset="0"/>
              </a:rPr>
              <a:t>сөздегі шинглдің ұзындығы</a:t>
            </a:r>
            <a:endParaRPr lang="ru-KZ" sz="2400" dirty="0">
              <a:latin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57A94351-477A-4AED-809A-A8BA9699C5DC}"/>
              </a:ext>
            </a:extLst>
          </p:cNvPr>
          <p:cNvPicPr>
            <a:picLocks noChangeAspect="1"/>
          </p:cNvPicPr>
          <p:nvPr/>
        </p:nvPicPr>
        <p:blipFill>
          <a:blip r:embed="rId2"/>
          <a:stretch>
            <a:fillRect/>
          </a:stretch>
        </p:blipFill>
        <p:spPr>
          <a:xfrm>
            <a:off x="645209" y="291717"/>
            <a:ext cx="2951798" cy="2623820"/>
          </a:xfrm>
          <a:prstGeom prst="rect">
            <a:avLst/>
          </a:prstGeom>
        </p:spPr>
      </p:pic>
      <p:pic>
        <p:nvPicPr>
          <p:cNvPr id="8" name="Рисунок 7">
            <a:extLst>
              <a:ext uri="{FF2B5EF4-FFF2-40B4-BE49-F238E27FC236}">
                <a16:creationId xmlns:a16="http://schemas.microsoft.com/office/drawing/2014/main" id="{D2F7C20F-7905-4102-A804-41C2D3B5C888}"/>
              </a:ext>
            </a:extLst>
          </p:cNvPr>
          <p:cNvPicPr>
            <a:picLocks noChangeAspect="1"/>
          </p:cNvPicPr>
          <p:nvPr/>
        </p:nvPicPr>
        <p:blipFill>
          <a:blip r:embed="rId3"/>
          <a:stretch>
            <a:fillRect/>
          </a:stretch>
        </p:blipFill>
        <p:spPr>
          <a:xfrm>
            <a:off x="9277789" y="4220102"/>
            <a:ext cx="2615411" cy="2347163"/>
          </a:xfrm>
          <a:prstGeom prst="rect">
            <a:avLst/>
          </a:prstGeom>
        </p:spPr>
      </p:pic>
    </p:spTree>
    <p:extLst>
      <p:ext uri="{BB962C8B-B14F-4D97-AF65-F5344CB8AC3E}">
        <p14:creationId xmlns:p14="http://schemas.microsoft.com/office/powerpoint/2010/main" val="352538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66D9C0-E1B5-4BAB-838C-9F2366D06490}"/>
              </a:ext>
            </a:extLst>
          </p:cNvPr>
          <p:cNvSpPr>
            <a:spLocks noGrp="1"/>
          </p:cNvSpPr>
          <p:nvPr>
            <p:ph type="sldNum" sz="quarter" idx="14"/>
          </p:nvPr>
        </p:nvSpPr>
        <p:spPr/>
        <p:txBody>
          <a:bodyPr/>
          <a:lstStyle/>
          <a:p>
            <a:pPr rtl="0"/>
            <a:fld id="{058DB212-BFA2-403F-85EF-DFD3FF6D973A}" type="slidenum">
              <a:rPr lang="ru-RU" noProof="0" smtClean="0"/>
              <a:pPr rtl="0"/>
              <a:t>6</a:t>
            </a:fld>
            <a:endParaRPr lang="ru-RU" noProof="0"/>
          </a:p>
        </p:txBody>
      </p:sp>
      <p:sp>
        <p:nvSpPr>
          <p:cNvPr id="4" name="Заголовок 3">
            <a:extLst>
              <a:ext uri="{FF2B5EF4-FFF2-40B4-BE49-F238E27FC236}">
                <a16:creationId xmlns:a16="http://schemas.microsoft.com/office/drawing/2014/main" id="{78BEBBC3-B07C-4669-9B04-0C6ED1E604BE}"/>
              </a:ext>
            </a:extLst>
          </p:cNvPr>
          <p:cNvSpPr>
            <a:spLocks noGrp="1"/>
          </p:cNvSpPr>
          <p:nvPr>
            <p:ph type="ctrTitle"/>
          </p:nvPr>
        </p:nvSpPr>
        <p:spPr>
          <a:xfrm>
            <a:off x="1681721" y="272119"/>
            <a:ext cx="8259910" cy="722312"/>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C1904399-FB88-45C9-AE6E-C843FBEC51D3}"/>
              </a:ext>
            </a:extLst>
          </p:cNvPr>
          <p:cNvSpPr>
            <a:spLocks noGrp="1"/>
          </p:cNvSpPr>
          <p:nvPr>
            <p:ph type="subTitle" idx="1"/>
          </p:nvPr>
        </p:nvSpPr>
        <p:spPr>
          <a:xfrm>
            <a:off x="689548" y="1376700"/>
            <a:ext cx="7959777" cy="2010074"/>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1.а,е,о,р,с  кириллица әріптерінен  латын әріптеріне ауыстыру.</a:t>
            </a:r>
          </a:p>
          <a:p>
            <a:r>
              <a:rPr lang="kk-KZ" sz="2400" dirty="0">
                <a:solidFill>
                  <a:schemeClr val="tx1"/>
                </a:solidFill>
                <a:latin typeface="Times New Roman" panose="02020603050405020304" pitchFamily="18" charset="0"/>
                <a:cs typeface="Times New Roman" panose="02020603050405020304" pitchFamily="18" charset="0"/>
              </a:rPr>
              <a:t>Егер көп мөлшерде кириллица әріптерін латын әріптеріне ауыстыра беретін болсаңыз,жазған текстіңіз қызыл сызықтармен қате жазғандығыңыз туралы ақпарат береді. Ол үшін </a:t>
            </a:r>
            <a:r>
              <a:rPr lang="en-US" sz="2400" dirty="0">
                <a:solidFill>
                  <a:schemeClr val="tx1"/>
                </a:solidFill>
                <a:latin typeface="Times New Roman" panose="02020603050405020304" pitchFamily="18" charset="0"/>
                <a:cs typeface="Times New Roman" panose="02020603050405020304" pitchFamily="18" charset="0"/>
              </a:rPr>
              <a:t>Word -</a:t>
            </a:r>
            <a:r>
              <a:rPr lang="kk-KZ" sz="2400" dirty="0">
                <a:solidFill>
                  <a:schemeClr val="tx1"/>
                </a:solidFill>
                <a:latin typeface="Times New Roman" panose="02020603050405020304" pitchFamily="18" charset="0"/>
                <a:cs typeface="Times New Roman" panose="02020603050405020304" pitchFamily="18" charset="0"/>
              </a:rPr>
              <a:t>та автоматты тексеруді өшіреміз.</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E5862FD8-A092-42D4-B622-BB324AFDD3AA}"/>
              </a:ext>
            </a:extLst>
          </p:cNvPr>
          <p:cNvPicPr>
            <a:picLocks noChangeAspect="1"/>
          </p:cNvPicPr>
          <p:nvPr/>
        </p:nvPicPr>
        <p:blipFill>
          <a:blip r:embed="rId2"/>
          <a:stretch>
            <a:fillRect/>
          </a:stretch>
        </p:blipFill>
        <p:spPr>
          <a:xfrm>
            <a:off x="294318" y="3429000"/>
            <a:ext cx="5517358" cy="3206774"/>
          </a:xfrm>
          <a:prstGeom prst="rect">
            <a:avLst/>
          </a:prstGeom>
        </p:spPr>
      </p:pic>
      <p:pic>
        <p:nvPicPr>
          <p:cNvPr id="7" name="Рисунок 6">
            <a:extLst>
              <a:ext uri="{FF2B5EF4-FFF2-40B4-BE49-F238E27FC236}">
                <a16:creationId xmlns:a16="http://schemas.microsoft.com/office/drawing/2014/main" id="{BBF3E784-6027-4A8F-83DD-39C13F6F095E}"/>
              </a:ext>
            </a:extLst>
          </p:cNvPr>
          <p:cNvPicPr>
            <a:picLocks noChangeAspect="1"/>
          </p:cNvPicPr>
          <p:nvPr/>
        </p:nvPicPr>
        <p:blipFill>
          <a:blip r:embed="rId3"/>
          <a:stretch>
            <a:fillRect/>
          </a:stretch>
        </p:blipFill>
        <p:spPr>
          <a:xfrm>
            <a:off x="5811676" y="3429000"/>
            <a:ext cx="6086006" cy="3206774"/>
          </a:xfrm>
          <a:prstGeom prst="rect">
            <a:avLst/>
          </a:prstGeom>
        </p:spPr>
      </p:pic>
    </p:spTree>
    <p:extLst>
      <p:ext uri="{BB962C8B-B14F-4D97-AF65-F5344CB8AC3E}">
        <p14:creationId xmlns:p14="http://schemas.microsoft.com/office/powerpoint/2010/main" val="7902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A82E8A2-3519-436F-9DA6-5DBA2BB007EA}"/>
              </a:ext>
            </a:extLst>
          </p:cNvPr>
          <p:cNvSpPr>
            <a:spLocks noGrp="1"/>
          </p:cNvSpPr>
          <p:nvPr>
            <p:ph type="sldNum" sz="quarter" idx="14"/>
          </p:nvPr>
        </p:nvSpPr>
        <p:spPr/>
        <p:txBody>
          <a:bodyPr/>
          <a:lstStyle/>
          <a:p>
            <a:pPr rtl="0"/>
            <a:fld id="{058DB212-BFA2-403F-85EF-DFD3FF6D973A}" type="slidenum">
              <a:rPr lang="ru-RU" noProof="0" smtClean="0"/>
              <a:pPr rtl="0"/>
              <a:t>7</a:t>
            </a:fld>
            <a:endParaRPr lang="ru-RU" noProof="0"/>
          </a:p>
        </p:txBody>
      </p:sp>
      <p:sp>
        <p:nvSpPr>
          <p:cNvPr id="4" name="Заголовок 3">
            <a:extLst>
              <a:ext uri="{FF2B5EF4-FFF2-40B4-BE49-F238E27FC236}">
                <a16:creationId xmlns:a16="http://schemas.microsoft.com/office/drawing/2014/main" id="{0365E39B-F39F-4538-8BE9-1640AB1B34FE}"/>
              </a:ext>
            </a:extLst>
          </p:cNvPr>
          <p:cNvSpPr>
            <a:spLocks noGrp="1"/>
          </p:cNvSpPr>
          <p:nvPr>
            <p:ph type="ctrTitle"/>
          </p:nvPr>
        </p:nvSpPr>
        <p:spPr>
          <a:xfrm>
            <a:off x="2108616" y="304884"/>
            <a:ext cx="7974768" cy="722312"/>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BA6011DB-BD82-4C37-A3D4-0E5AB3BB8A69}"/>
              </a:ext>
            </a:extLst>
          </p:cNvPr>
          <p:cNvSpPr>
            <a:spLocks noGrp="1"/>
          </p:cNvSpPr>
          <p:nvPr>
            <p:ph type="subTitle" idx="1"/>
          </p:nvPr>
        </p:nvSpPr>
        <p:spPr>
          <a:xfrm>
            <a:off x="922992" y="1162107"/>
            <a:ext cx="7795216" cy="2266893"/>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2.Синонимайзер</a:t>
            </a:r>
          </a:p>
          <a:p>
            <a:r>
              <a:rPr lang="kk-KZ" sz="2400" dirty="0">
                <a:solidFill>
                  <a:schemeClr val="tx1"/>
                </a:solidFill>
                <a:latin typeface="Times New Roman" panose="02020603050405020304" pitchFamily="18" charset="0"/>
                <a:cs typeface="Times New Roman" panose="02020603050405020304" pitchFamily="18" charset="0"/>
              </a:rPr>
              <a:t>Сіздің текстіңізге рерайт жасау үшін қарапайым тілде айтқанда тексттегі сөздерді  мағынасын өзгертпей басқа сөздермен алмастыру керек.Сол үшін синонимайзер қолдану керек.Синонимайзер-бұл бір бастапқы мәтіннен әр түрлі сөздермен жазылған мағынада бірдей мәтіндерді жасауға мүмкіндік беретін бағдарлама.</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B4112860-7952-47F7-8146-08AAE9D081DF}"/>
              </a:ext>
            </a:extLst>
          </p:cNvPr>
          <p:cNvPicPr>
            <a:picLocks noChangeAspect="1"/>
          </p:cNvPicPr>
          <p:nvPr/>
        </p:nvPicPr>
        <p:blipFill>
          <a:blip r:embed="rId2"/>
          <a:stretch>
            <a:fillRect/>
          </a:stretch>
        </p:blipFill>
        <p:spPr>
          <a:xfrm>
            <a:off x="922992" y="3429000"/>
            <a:ext cx="9266723" cy="3225064"/>
          </a:xfrm>
          <a:prstGeom prst="rect">
            <a:avLst/>
          </a:prstGeom>
        </p:spPr>
      </p:pic>
    </p:spTree>
    <p:extLst>
      <p:ext uri="{BB962C8B-B14F-4D97-AF65-F5344CB8AC3E}">
        <p14:creationId xmlns:p14="http://schemas.microsoft.com/office/powerpoint/2010/main" val="324566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3806B51-0D04-4089-8CCD-01D0AF0449E3}"/>
              </a:ext>
            </a:extLst>
          </p:cNvPr>
          <p:cNvSpPr>
            <a:spLocks noGrp="1"/>
          </p:cNvSpPr>
          <p:nvPr>
            <p:ph type="sldNum" sz="quarter" idx="14"/>
          </p:nvPr>
        </p:nvSpPr>
        <p:spPr/>
        <p:txBody>
          <a:bodyPr/>
          <a:lstStyle/>
          <a:p>
            <a:pPr rtl="0"/>
            <a:fld id="{058DB212-BFA2-403F-85EF-DFD3FF6D973A}" type="slidenum">
              <a:rPr lang="ru-RU" noProof="0" smtClean="0"/>
              <a:pPr rtl="0"/>
              <a:t>8</a:t>
            </a:fld>
            <a:endParaRPr lang="ru-RU" noProof="0"/>
          </a:p>
        </p:txBody>
      </p:sp>
      <p:sp>
        <p:nvSpPr>
          <p:cNvPr id="4" name="Заголовок 3">
            <a:extLst>
              <a:ext uri="{FF2B5EF4-FFF2-40B4-BE49-F238E27FC236}">
                <a16:creationId xmlns:a16="http://schemas.microsoft.com/office/drawing/2014/main" id="{AC524CB4-C8A5-4BFC-95EC-AE8D8022477C}"/>
              </a:ext>
            </a:extLst>
          </p:cNvPr>
          <p:cNvSpPr>
            <a:spLocks noGrp="1"/>
          </p:cNvSpPr>
          <p:nvPr>
            <p:ph type="ctrTitle"/>
          </p:nvPr>
        </p:nvSpPr>
        <p:spPr>
          <a:xfrm>
            <a:off x="417491" y="1841523"/>
            <a:ext cx="5041857" cy="3536715"/>
          </a:xfrm>
          <a:noFill/>
        </p:spPr>
        <p:txBody>
          <a:bodyPr/>
          <a:lstStyle/>
          <a:p>
            <a:r>
              <a:rPr lang="kk-KZ" sz="2400" b="1" dirty="0">
                <a:solidFill>
                  <a:schemeClr val="tx1"/>
                </a:solidFill>
                <a:latin typeface="Times New Roman" panose="02020603050405020304" pitchFamily="18" charset="0"/>
                <a:cs typeface="Times New Roman" panose="02020603050405020304" pitchFamily="18" charset="0"/>
              </a:rPr>
              <a:t>3.Автоматты тасымалдарды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Бұл әдіс мәтіннің түпнұсқасын аз дәрежеде көтеруге көмектеседі. </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Мәселен, </a:t>
            </a:r>
            <a:r>
              <a:rPr lang="en-US" sz="2400" dirty="0">
                <a:solidFill>
                  <a:schemeClr val="tx1"/>
                </a:solidFill>
                <a:latin typeface="Times New Roman" panose="02020603050405020304" pitchFamily="18" charset="0"/>
                <a:cs typeface="Times New Roman" panose="02020603050405020304" pitchFamily="18" charset="0"/>
              </a:rPr>
              <a:t>MS WORD </a:t>
            </a:r>
            <a:r>
              <a:rPr lang="kk-KZ" sz="2400" dirty="0">
                <a:solidFill>
                  <a:schemeClr val="tx1"/>
                </a:solidFill>
                <a:latin typeface="Times New Roman" panose="02020603050405020304" pitchFamily="18" charset="0"/>
                <a:cs typeface="Times New Roman" panose="02020603050405020304" pitchFamily="18" charset="0"/>
              </a:rPr>
              <a:t>құжатында сөздерді автоматты түрде тасымалдай аласыз. Мұны қалай істеу керек, төмендегі суретте қараңыз:</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872CE63D-CF3E-41FB-B650-8C2A174CB3BA}"/>
              </a:ext>
            </a:extLst>
          </p:cNvPr>
          <p:cNvPicPr>
            <a:picLocks noChangeAspect="1"/>
          </p:cNvPicPr>
          <p:nvPr/>
        </p:nvPicPr>
        <p:blipFill>
          <a:blip r:embed="rId2"/>
          <a:stretch>
            <a:fillRect/>
          </a:stretch>
        </p:blipFill>
        <p:spPr>
          <a:xfrm>
            <a:off x="5753926" y="1841523"/>
            <a:ext cx="5840474" cy="4041998"/>
          </a:xfrm>
          <a:prstGeom prst="rect">
            <a:avLst/>
          </a:prstGeom>
        </p:spPr>
      </p:pic>
      <p:sp>
        <p:nvSpPr>
          <p:cNvPr id="7" name="Прямоугольник 6">
            <a:extLst>
              <a:ext uri="{FF2B5EF4-FFF2-40B4-BE49-F238E27FC236}">
                <a16:creationId xmlns:a16="http://schemas.microsoft.com/office/drawing/2014/main" id="{0CB8B29D-7DCC-4FD4-B454-328D111BC3C5}"/>
              </a:ext>
            </a:extLst>
          </p:cNvPr>
          <p:cNvSpPr/>
          <p:nvPr/>
        </p:nvSpPr>
        <p:spPr>
          <a:xfrm>
            <a:off x="2005681" y="315030"/>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sz="48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84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44030BEE-A81E-4874-B0BF-C358A7B7B2C4}"/>
              </a:ext>
            </a:extLst>
          </p:cNvPr>
          <p:cNvSpPr>
            <a:spLocks noGrp="1"/>
          </p:cNvSpPr>
          <p:nvPr>
            <p:ph type="sldNum" sz="quarter" idx="14"/>
          </p:nvPr>
        </p:nvSpPr>
        <p:spPr/>
        <p:txBody>
          <a:bodyPr/>
          <a:lstStyle/>
          <a:p>
            <a:pPr rtl="0"/>
            <a:fld id="{058DB212-BFA2-403F-85EF-DFD3FF6D973A}" type="slidenum">
              <a:rPr lang="ru-RU" noProof="0" smtClean="0"/>
              <a:pPr rtl="0"/>
              <a:t>9</a:t>
            </a:fld>
            <a:endParaRPr lang="ru-RU" noProof="0"/>
          </a:p>
        </p:txBody>
      </p:sp>
      <p:sp>
        <p:nvSpPr>
          <p:cNvPr id="5" name="Подзаголовок 4">
            <a:extLst>
              <a:ext uri="{FF2B5EF4-FFF2-40B4-BE49-F238E27FC236}">
                <a16:creationId xmlns:a16="http://schemas.microsoft.com/office/drawing/2014/main" id="{81EB3D33-002D-4714-A43A-8186E1B13975}"/>
              </a:ext>
            </a:extLst>
          </p:cNvPr>
          <p:cNvSpPr>
            <a:spLocks noGrp="1"/>
          </p:cNvSpPr>
          <p:nvPr>
            <p:ph type="subTitle" idx="1"/>
          </p:nvPr>
        </p:nvSpPr>
        <p:spPr>
          <a:xfrm>
            <a:off x="6305862" y="1588957"/>
            <a:ext cx="5776210" cy="3507700"/>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5.Мәтінді басқа тілдерге аудару және кері аудару</a:t>
            </a:r>
          </a:p>
          <a:p>
            <a:pPr>
              <a:lnSpc>
                <a:spcPct val="100000"/>
              </a:lnSpc>
            </a:pPr>
            <a:r>
              <a:rPr lang="kk-KZ" sz="2400" dirty="0">
                <a:solidFill>
                  <a:schemeClr val="tx1"/>
                </a:solidFill>
                <a:latin typeface="Times New Roman" panose="02020603050405020304" pitchFamily="18" charset="0"/>
                <a:cs typeface="Times New Roman" panose="02020603050405020304" pitchFamily="18" charset="0"/>
              </a:rPr>
              <a:t>Мәтінді басқа тілге аударғанда оның құрылымы өзгереді. Ал кері аударған кезде шетел жаңа құрылымы сақталады. Сонымен қатар, автоматты аудармашылар мәтіннің түпнұсқа сөздерін синонимдермен жиі ауыстырады.Лайықты балама ретінде шетелдік сайттардан ақпарат көзін табуға тырысыңыз, себебі антиплагиат-сервистердің көпшілігі орыс тілді кеңістіктегі сәйкестіктерді іздестірумен айналысады.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B39E2507-5B27-4A31-8BE1-21C0E5F190DE}"/>
              </a:ext>
            </a:extLst>
          </p:cNvPr>
          <p:cNvSpPr/>
          <p:nvPr/>
        </p:nvSpPr>
        <p:spPr>
          <a:xfrm>
            <a:off x="109928" y="1588957"/>
            <a:ext cx="6096000" cy="4893647"/>
          </a:xfrm>
          <a:prstGeom prst="rect">
            <a:avLst/>
          </a:prstGeom>
        </p:spPr>
        <p:txBody>
          <a:bodyPr>
            <a:spAutoFit/>
          </a:bodyPr>
          <a:lstStyle/>
          <a:p>
            <a:r>
              <a:rPr lang="kk-KZ" sz="2400" b="1" dirty="0">
                <a:latin typeface="Times New Roman" panose="02020603050405020304" pitchFamily="18" charset="0"/>
                <a:cs typeface="Times New Roman" panose="02020603050405020304" pitchFamily="18" charset="0"/>
              </a:rPr>
              <a:t>4.Шингл әдісі</a:t>
            </a:r>
          </a:p>
          <a:p>
            <a:r>
              <a:rPr lang="kk-KZ" sz="2400" dirty="0">
                <a:latin typeface="Times New Roman" panose="02020603050405020304" pitchFamily="18" charset="0"/>
                <a:cs typeface="Times New Roman" panose="02020603050405020304" pitchFamily="18" charset="0"/>
              </a:rPr>
              <a:t>Шингл-мәтіндегі белгілі бір тізбектегі сөздердің белгілі бір саны.Шинглдер әдісі негізінде көптеген бірегейлікті тексеру бағдарламалары жұмыс істейді.Осы тізбектің бір сөзін өзгертіп,сіз үдерістерді өзгертесіз,егер бағдарлама толық абзац бірегей емес екенін көрсетсе,әрбір 2-3 сөзді өзгертуге тырысыңыз.Осылайша,сіз бірегей арттыру арқылы барлық шинглаларды өзгертесіз.Сондай-ақ,түпнұсқа арттыру үшін әрбір бірінші және соңғы сөз шингла өзгерту жеткілікті нұсқасы бар. </a:t>
            </a:r>
            <a:endParaRPr lang="ru-KZ" sz="2400" dirty="0">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AD54FE27-C421-4611-9C1E-01D54B6D7DC5}"/>
              </a:ext>
            </a:extLst>
          </p:cNvPr>
          <p:cNvSpPr/>
          <p:nvPr/>
        </p:nvSpPr>
        <p:spPr>
          <a:xfrm>
            <a:off x="2115609" y="216321"/>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2787538344"/>
      </p:ext>
    </p:extLst>
  </p:cSld>
  <p:clrMapOvr>
    <a:masterClrMapping/>
  </p:clrMapOvr>
</p:sld>
</file>

<file path=ppt/theme/theme1.xml><?xml version="1.0" encoding="utf-8"?>
<a:theme xmlns:a="http://schemas.openxmlformats.org/drawingml/2006/main" name="Тема Offic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001_TF78043420" id="{8F9EBA82-16EF-4D8A-A5F3-9D0A76499657}" vid="{8AF6448C-E7E6-42D8-A0A5-7A2E76FAEE3E}"/>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для ярмарки знаний</Template>
  <TotalTime>0</TotalTime>
  <Words>1167</Words>
  <Application>Microsoft Office PowerPoint</Application>
  <PresentationFormat>Широкоэкранный</PresentationFormat>
  <Paragraphs>109</Paragraphs>
  <Slides>20</Slides>
  <Notes>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Arial</vt:lpstr>
      <vt:lpstr>Calibri</vt:lpstr>
      <vt:lpstr>Lucida Sans Typewriter</vt:lpstr>
      <vt:lpstr>Open Sans</vt:lpstr>
      <vt:lpstr>Times New Roman</vt:lpstr>
      <vt:lpstr>Tw Cen MT</vt:lpstr>
      <vt:lpstr>Тема Office</vt:lpstr>
      <vt:lpstr>Антиплагиат</vt:lpstr>
      <vt:lpstr>Антиплагиат дегеніміз не?</vt:lpstr>
      <vt:lpstr>Презентация PowerPoint</vt:lpstr>
      <vt:lpstr>Антиплагиат жүйесі жұмысының принциптері</vt:lpstr>
      <vt:lpstr>Антиплагиат проблемалары</vt:lpstr>
      <vt:lpstr>Антиплагиаттан қалай өтеміз?</vt:lpstr>
      <vt:lpstr>Антиплагиаттан қалай өтеміз?</vt:lpstr>
      <vt:lpstr>3.Автоматты тасымалдарды пайдалану Бұл әдіс мәтіннің түпнұсқасын аз дәрежеде көтеруге көмектеседі.  Мәселен, MS WORD құжатында сөздерді автоматты түрде тасымалдай аласыз. Мұны қалай істеу керек, төмендегі суретте қараңыз:</vt:lpstr>
      <vt:lpstr>Презентация PowerPoint</vt:lpstr>
      <vt:lpstr>6.Жиі қайталанатын сөздерді өзгерту Мәтінде бір сөздер жиі кездеседі. Оларды синонимдермен,фразалармен,есімдермен және басқа мағынаға сәйкес сөздермен ауыстырыңыз. </vt:lpstr>
      <vt:lpstr>8.Көп қолданыстағы сөздерді пайдалану Мысалы, үстеу сөздерді кез-келген сөйлемде қолдануға болады, өйткені ол міндетті түрде мағынаға жақын ретінде мәтінге сәйкес келеді.Белсенді студенттің сөздік қорында барлық мәтінде ауысып, пайдалануға болатын ондаған сөзден табуға болады. </vt:lpstr>
      <vt:lpstr>10. Мәтін фонын ақ түспен бояу Мәтінді ақ түске бояу-бірден құлауға кесілген тағы бір зат, себебі антиплагиатор-бағдарламаға салған кезде барлық мәтін өзінің бастапқы пішімдерін жоғалтады.</vt:lpstr>
      <vt:lpstr>12.Іздеуде индекстелмеген материалдарды пайдалану Жұмыс кезінде антиплагиаторлар басқа ресурстардан көшірілген ұсыныстар мен фразаларды табу үшін іздеу жүйелерін пайдаланады. Іздеу жүйелерінде индекстелмейтін сайттар плагиатта анық болу қаупі жоқ мәтіндер табуға тырысады.</vt:lpstr>
      <vt:lpstr>13.Синонимдер мен эпитеттерді қосу Жиі қолданылатын сөздерді жақындарыңызға қатысты ұғымдармен ауыстыруға тырысыңыз. Бұл жағдайда сөйлемдегі сөздердің тәртібі өзгеруі міндетті емес. Эпитеттер, сондай-ақ, бастапқы мәтінді бояулы және жарқын етіп түрлендіруге көмектеседі. Бірақ құрғақ ғылыми еңбек үшін мұндай тәсіл екіталай.Кестелер мен формулалармен жұмыс істеу әлдеқайда қиын болады. Мұнда ешқандай эпитеттер мен синонимдер көмектеспейді.</vt:lpstr>
      <vt:lpstr>14.Терең рерайт. Бұл мәтіндік файлдың өзіндік ерекшелігін арттырудың ең қарапайым және танымал әдісі. Ол қанағаттанарлықсыз фрагменттерді қайта өңдеу болып табылады.  Қызықты тұлғалар үшін бұл өте қызықты дүние. Мысалы:</vt:lpstr>
      <vt:lpstr>Антиплагиаттан қалай өтеміз?</vt:lpstr>
      <vt:lpstr>Антиплагиаттан қалай өтеміз?</vt:lpstr>
      <vt:lpstr>Антиплагиаттан қалай өтеміз?</vt:lpstr>
      <vt:lpstr>Антиплагиат не үшін қажет?</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2019-08-15T04:55:30Z</dcterms:created>
  <dcterms:modified xsi:type="dcterms:W3CDTF">2019-08-16T11:02:15Z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2019-05-20T02:53:28.5267420Z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4b9d159a-6b6a-4d75-93fc-e05b807a908e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